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60" r:id="rId2"/>
  </p:sldMasterIdLst>
  <p:notesMasterIdLst>
    <p:notesMasterId r:id="rId44"/>
  </p:notesMasterIdLst>
  <p:handoutMasterIdLst>
    <p:handoutMasterId r:id="rId45"/>
  </p:handoutMasterIdLst>
  <p:sldIdLst>
    <p:sldId id="557" r:id="rId3"/>
    <p:sldId id="558" r:id="rId4"/>
    <p:sldId id="559" r:id="rId5"/>
    <p:sldId id="521" r:id="rId6"/>
    <p:sldId id="522" r:id="rId7"/>
    <p:sldId id="483" r:id="rId8"/>
    <p:sldId id="523" r:id="rId9"/>
    <p:sldId id="486" r:id="rId10"/>
    <p:sldId id="539" r:id="rId11"/>
    <p:sldId id="540" r:id="rId12"/>
    <p:sldId id="538" r:id="rId13"/>
    <p:sldId id="524" r:id="rId14"/>
    <p:sldId id="525" r:id="rId15"/>
    <p:sldId id="526" r:id="rId16"/>
    <p:sldId id="527" r:id="rId17"/>
    <p:sldId id="548" r:id="rId18"/>
    <p:sldId id="534" r:id="rId19"/>
    <p:sldId id="533" r:id="rId20"/>
    <p:sldId id="532" r:id="rId21"/>
    <p:sldId id="528" r:id="rId22"/>
    <p:sldId id="530" r:id="rId23"/>
    <p:sldId id="542" r:id="rId24"/>
    <p:sldId id="529" r:id="rId25"/>
    <p:sldId id="531" r:id="rId26"/>
    <p:sldId id="550" r:id="rId27"/>
    <p:sldId id="553" r:id="rId28"/>
    <p:sldId id="554" r:id="rId29"/>
    <p:sldId id="535" r:id="rId30"/>
    <p:sldId id="536" r:id="rId31"/>
    <p:sldId id="537" r:id="rId32"/>
    <p:sldId id="544" r:id="rId33"/>
    <p:sldId id="545" r:id="rId34"/>
    <p:sldId id="546" r:id="rId35"/>
    <p:sldId id="549" r:id="rId36"/>
    <p:sldId id="460" r:id="rId37"/>
    <p:sldId id="555" r:id="rId38"/>
    <p:sldId id="543" r:id="rId39"/>
    <p:sldId id="421" r:id="rId40"/>
    <p:sldId id="560" r:id="rId41"/>
    <p:sldId id="561" r:id="rId42"/>
    <p:sldId id="562" r:id="rId43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C2D369EB-4CEE-4F25-AA6A-AEDAFB9002D0}">
          <p14:sldIdLst>
            <p14:sldId id="557"/>
            <p14:sldId id="558"/>
            <p14:sldId id="559"/>
          </p14:sldIdLst>
        </p14:section>
        <p14:section name="Abstraction" id="{E45F5152-CE42-4AA3-A3A8-8CA8A8C447D1}">
          <p14:sldIdLst>
            <p14:sldId id="521"/>
            <p14:sldId id="522"/>
            <p14:sldId id="483"/>
            <p14:sldId id="523"/>
            <p14:sldId id="486"/>
            <p14:sldId id="539"/>
            <p14:sldId id="540"/>
          </p14:sldIdLst>
        </p14:section>
        <p14:section name="Interface" id="{6B2D6A81-DF15-4281-9294-A991E1CCE6DC}">
          <p14:sldIdLst>
            <p14:sldId id="538"/>
            <p14:sldId id="524"/>
            <p14:sldId id="525"/>
            <p14:sldId id="526"/>
            <p14:sldId id="527"/>
            <p14:sldId id="548"/>
            <p14:sldId id="534"/>
            <p14:sldId id="533"/>
            <p14:sldId id="532"/>
            <p14:sldId id="528"/>
            <p14:sldId id="530"/>
            <p14:sldId id="542"/>
            <p14:sldId id="529"/>
            <p14:sldId id="531"/>
            <p14:sldId id="550"/>
            <p14:sldId id="553"/>
            <p14:sldId id="554"/>
            <p14:sldId id="535"/>
            <p14:sldId id="536"/>
            <p14:sldId id="537"/>
            <p14:sldId id="544"/>
            <p14:sldId id="545"/>
            <p14:sldId id="546"/>
            <p14:sldId id="549"/>
            <p14:sldId id="460"/>
            <p14:sldId id="555"/>
            <p14:sldId id="543"/>
            <p14:sldId id="421"/>
            <p14:sldId id="560"/>
            <p14:sldId id="561"/>
            <p14:sldId id="56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F3121"/>
    <a:srgbClr val="301301"/>
    <a:srgbClr val="2F1200"/>
    <a:srgbClr val="321300"/>
    <a:srgbClr val="F3BE60"/>
    <a:srgbClr val="663606"/>
    <a:srgbClr val="F9F0AB"/>
    <a:srgbClr val="F9E6AB"/>
    <a:srgbClr val="F9FAAB"/>
    <a:srgbClr val="767691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294" autoAdjust="0"/>
    <p:restoredTop sz="95280" autoAdjust="0"/>
  </p:normalViewPr>
  <p:slideViewPr>
    <p:cSldViewPr>
      <p:cViewPr varScale="1">
        <p:scale>
          <a:sx n="74" d="100"/>
          <a:sy n="74" d="100"/>
        </p:scale>
        <p:origin x="366" y="60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51" d="100"/>
          <a:sy n="51" d="100"/>
        </p:scale>
        <p:origin x="1840" y="6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commentAuthors" Target="commentAuthor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viewProps" Target="viewProps.xml"/><Relationship Id="rId8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3/9/2018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3/9/2018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5" Type="http://schemas.openxmlformats.org/officeDocument/2006/relationships/image" Target="../media/image12.png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Relationship Id="rId5" Type="http://schemas.openxmlformats.org/officeDocument/2006/relationships/image" Target="../media/image12.png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83112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bg-B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39391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There</a:t>
            </a:r>
            <a:r>
              <a:rPr lang="en-GB" baseline="0" dirty="0"/>
              <a:t> are two ways to achieve abstraction </a:t>
            </a:r>
          </a:p>
          <a:p>
            <a:r>
              <a:rPr lang="en-GB" baseline="0" dirty="0"/>
              <a:t>- Using Abstract Classes</a:t>
            </a:r>
          </a:p>
          <a:p>
            <a:r>
              <a:rPr lang="en-GB" baseline="0" dirty="0"/>
              <a:t>- Using Interfaces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30748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There</a:t>
            </a:r>
            <a:r>
              <a:rPr lang="en-GB" baseline="0" dirty="0"/>
              <a:t> are two ways to achieve abstraction </a:t>
            </a:r>
          </a:p>
          <a:p>
            <a:r>
              <a:rPr lang="en-GB" baseline="0" dirty="0"/>
              <a:t>- Using Abstract Classes</a:t>
            </a:r>
          </a:p>
          <a:p>
            <a:r>
              <a:rPr lang="en-GB" baseline="0" dirty="0"/>
              <a:t>- Using Interfaces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3781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There</a:t>
            </a:r>
            <a:r>
              <a:rPr lang="en-GB" baseline="0" dirty="0"/>
              <a:t> are two ways to achieve abstraction </a:t>
            </a:r>
          </a:p>
          <a:p>
            <a:r>
              <a:rPr lang="en-GB" baseline="0" dirty="0"/>
              <a:t>- Using Abstract Classes</a:t>
            </a:r>
          </a:p>
          <a:p>
            <a:r>
              <a:rPr lang="en-GB" baseline="0" dirty="0"/>
              <a:t>- Using Interfaces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86428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There</a:t>
            </a:r>
            <a:r>
              <a:rPr lang="en-GB" baseline="0" dirty="0"/>
              <a:t> are two ways to achieve abstraction </a:t>
            </a:r>
          </a:p>
          <a:p>
            <a:r>
              <a:rPr lang="en-GB" baseline="0" dirty="0"/>
              <a:t>- Using Abstract Classes</a:t>
            </a:r>
          </a:p>
          <a:p>
            <a:r>
              <a:rPr lang="en-GB" baseline="0" dirty="0"/>
              <a:t>- Using Interfaces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72278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There</a:t>
            </a:r>
            <a:r>
              <a:rPr lang="en-GB" baseline="0" dirty="0"/>
              <a:t> are two ways to achieve abstraction </a:t>
            </a:r>
          </a:p>
          <a:p>
            <a:r>
              <a:rPr lang="en-GB" baseline="0" dirty="0"/>
              <a:t>- Using Abstract Classes</a:t>
            </a:r>
          </a:p>
          <a:p>
            <a:r>
              <a:rPr lang="en-GB" baseline="0" dirty="0"/>
              <a:t>- Using Interfaces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0294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There</a:t>
            </a:r>
            <a:r>
              <a:rPr lang="en-GB" baseline="0" dirty="0"/>
              <a:t> are two ways to achieve abstraction </a:t>
            </a:r>
          </a:p>
          <a:p>
            <a:r>
              <a:rPr lang="en-GB" baseline="0" dirty="0"/>
              <a:t>- Using Abstract Classes</a:t>
            </a:r>
          </a:p>
          <a:p>
            <a:r>
              <a:rPr lang="en-GB" baseline="0" dirty="0"/>
              <a:t>- Using Interfaces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06340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There</a:t>
            </a:r>
            <a:r>
              <a:rPr lang="en-GB" baseline="0" dirty="0"/>
              <a:t> are two ways to achieve abstraction </a:t>
            </a:r>
          </a:p>
          <a:p>
            <a:r>
              <a:rPr lang="en-GB" baseline="0" dirty="0"/>
              <a:t>- Using Abstract Classes</a:t>
            </a:r>
          </a:p>
          <a:p>
            <a:r>
              <a:rPr lang="en-GB" baseline="0" dirty="0"/>
              <a:t>- Using Interfaces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2941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There</a:t>
            </a:r>
            <a:r>
              <a:rPr lang="en-GB" baseline="0" dirty="0"/>
              <a:t> are two ways to achieve abstraction </a:t>
            </a:r>
          </a:p>
          <a:p>
            <a:r>
              <a:rPr lang="en-GB" baseline="0" dirty="0"/>
              <a:t>- Using Abstract Classes</a:t>
            </a:r>
          </a:p>
          <a:p>
            <a:r>
              <a:rPr lang="en-GB" baseline="0" dirty="0"/>
              <a:t>- Using Interfaces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57932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There</a:t>
            </a:r>
            <a:r>
              <a:rPr lang="en-GB" baseline="0" dirty="0"/>
              <a:t> are two ways to achieve abstraction </a:t>
            </a:r>
          </a:p>
          <a:p>
            <a:r>
              <a:rPr lang="en-GB" baseline="0" dirty="0"/>
              <a:t>- Using Abstract Classes</a:t>
            </a:r>
          </a:p>
          <a:p>
            <a:r>
              <a:rPr lang="en-GB" baseline="0" dirty="0"/>
              <a:t>- Using Interfaces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99995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207207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There</a:t>
            </a:r>
            <a:r>
              <a:rPr lang="en-GB" baseline="0" dirty="0"/>
              <a:t> are two ways to achieve abstraction </a:t>
            </a:r>
          </a:p>
          <a:p>
            <a:r>
              <a:rPr lang="en-GB" baseline="0" dirty="0"/>
              <a:t>- Using Abstract Classes</a:t>
            </a:r>
          </a:p>
          <a:p>
            <a:r>
              <a:rPr lang="en-GB" baseline="0" dirty="0"/>
              <a:t>- Using Interfaces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621103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92992942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There</a:t>
            </a:r>
            <a:r>
              <a:rPr lang="en-GB" baseline="0" dirty="0"/>
              <a:t> are two ways to achieve abstraction </a:t>
            </a:r>
          </a:p>
          <a:p>
            <a:r>
              <a:rPr lang="en-GB" baseline="0" dirty="0"/>
              <a:t>- Using Abstract Classes</a:t>
            </a:r>
          </a:p>
          <a:p>
            <a:r>
              <a:rPr lang="en-GB" baseline="0" dirty="0"/>
              <a:t>- Using Interfaces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142868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There</a:t>
            </a:r>
            <a:r>
              <a:rPr lang="en-GB" baseline="0" dirty="0"/>
              <a:t> are two ways to achieve abstraction </a:t>
            </a:r>
          </a:p>
          <a:p>
            <a:r>
              <a:rPr lang="en-GB" baseline="0" dirty="0"/>
              <a:t>- Using Abstract Classes</a:t>
            </a:r>
          </a:p>
          <a:p>
            <a:r>
              <a:rPr lang="en-GB" baseline="0" dirty="0"/>
              <a:t>- Using Interfaces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548480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There</a:t>
            </a:r>
            <a:r>
              <a:rPr lang="en-GB" baseline="0" dirty="0"/>
              <a:t> are two ways to achieve abstraction </a:t>
            </a:r>
          </a:p>
          <a:p>
            <a:r>
              <a:rPr lang="en-GB" baseline="0" dirty="0"/>
              <a:t>- Using Abstract Classes</a:t>
            </a:r>
          </a:p>
          <a:p>
            <a:r>
              <a:rPr lang="en-GB" baseline="0" dirty="0"/>
              <a:t>- Using Interfaces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733947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There</a:t>
            </a:r>
            <a:r>
              <a:rPr lang="en-GB" baseline="0" dirty="0"/>
              <a:t> are two ways to achieve abstraction </a:t>
            </a:r>
          </a:p>
          <a:p>
            <a:r>
              <a:rPr lang="en-GB" baseline="0" dirty="0"/>
              <a:t>- Using Abstract Classes</a:t>
            </a:r>
          </a:p>
          <a:p>
            <a:r>
              <a:rPr lang="en-GB" baseline="0" dirty="0"/>
              <a:t>- Using Interfaces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952508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There</a:t>
            </a:r>
            <a:r>
              <a:rPr lang="en-GB" baseline="0" dirty="0"/>
              <a:t> are two ways to achieve abstraction </a:t>
            </a:r>
          </a:p>
          <a:p>
            <a:r>
              <a:rPr lang="en-GB" baseline="0" dirty="0"/>
              <a:t>- Using Abstract Classes</a:t>
            </a:r>
          </a:p>
          <a:p>
            <a:r>
              <a:rPr lang="en-GB" baseline="0" dirty="0"/>
              <a:t>- Using Interfaces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688264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There</a:t>
            </a:r>
            <a:r>
              <a:rPr lang="en-GB" baseline="0" dirty="0"/>
              <a:t> are two ways to achieve abstraction </a:t>
            </a:r>
          </a:p>
          <a:p>
            <a:r>
              <a:rPr lang="en-GB" baseline="0" dirty="0"/>
              <a:t>- Using Abstract Classes</a:t>
            </a:r>
          </a:p>
          <a:p>
            <a:r>
              <a:rPr lang="en-GB" baseline="0" dirty="0"/>
              <a:t>- Using Interfaces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856580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There</a:t>
            </a:r>
            <a:r>
              <a:rPr lang="en-GB" baseline="0" dirty="0"/>
              <a:t> are two ways to achieve abstraction </a:t>
            </a:r>
          </a:p>
          <a:p>
            <a:r>
              <a:rPr lang="en-GB" baseline="0" dirty="0"/>
              <a:t>- Using Abstract Classes</a:t>
            </a:r>
          </a:p>
          <a:p>
            <a:r>
              <a:rPr lang="en-GB" baseline="0" dirty="0"/>
              <a:t>- Using Interfaces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643054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There</a:t>
            </a:r>
            <a:r>
              <a:rPr lang="en-GB" baseline="0" dirty="0"/>
              <a:t> are two ways to achieve abstraction </a:t>
            </a:r>
          </a:p>
          <a:p>
            <a:r>
              <a:rPr lang="en-GB" baseline="0" dirty="0"/>
              <a:t>- Using Abstract Classes</a:t>
            </a:r>
          </a:p>
          <a:p>
            <a:r>
              <a:rPr lang="en-GB" baseline="0" dirty="0"/>
              <a:t>- Using Interfaces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17929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bg-B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571637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There</a:t>
            </a:r>
            <a:r>
              <a:rPr lang="en-GB" baseline="0" dirty="0"/>
              <a:t> are two ways to achieve abstraction </a:t>
            </a:r>
          </a:p>
          <a:p>
            <a:r>
              <a:rPr lang="en-GB" baseline="0" dirty="0"/>
              <a:t>- Using Abstract Classes</a:t>
            </a:r>
          </a:p>
          <a:p>
            <a:r>
              <a:rPr lang="en-GB" baseline="0" dirty="0"/>
              <a:t>- Using Interfaces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028029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There</a:t>
            </a:r>
            <a:r>
              <a:rPr lang="en-GB" baseline="0" dirty="0"/>
              <a:t> are two ways to achieve abstraction </a:t>
            </a:r>
          </a:p>
          <a:p>
            <a:r>
              <a:rPr lang="en-GB" baseline="0" dirty="0"/>
              <a:t>- Using Abstract Classes</a:t>
            </a:r>
          </a:p>
          <a:p>
            <a:r>
              <a:rPr lang="en-GB" baseline="0" dirty="0"/>
              <a:t>- Using Interfaces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109317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There</a:t>
            </a:r>
            <a:r>
              <a:rPr lang="en-GB" baseline="0" dirty="0"/>
              <a:t> are two ways to achieve abstraction </a:t>
            </a:r>
          </a:p>
          <a:p>
            <a:r>
              <a:rPr lang="en-GB" baseline="0" dirty="0"/>
              <a:t>- Using Abstract Classes</a:t>
            </a:r>
          </a:p>
          <a:p>
            <a:r>
              <a:rPr lang="en-GB" baseline="0" dirty="0"/>
              <a:t>- Using Interfaces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814111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There</a:t>
            </a:r>
            <a:r>
              <a:rPr lang="en-GB" baseline="0" dirty="0"/>
              <a:t> are two ways to achieve abstraction </a:t>
            </a:r>
          </a:p>
          <a:p>
            <a:r>
              <a:rPr lang="en-GB" baseline="0" dirty="0"/>
              <a:t>- Using Abstract Classes</a:t>
            </a:r>
          </a:p>
          <a:p>
            <a:r>
              <a:rPr lang="en-GB" baseline="0" dirty="0"/>
              <a:t>- Using Interfaces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027666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Java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interfaces </a:t>
            </a:r>
            <a:r>
              <a:rPr lang="en-US" dirty="0"/>
              <a:t>are like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purely abstract classes</a:t>
            </a:r>
            <a:r>
              <a:rPr lang="en-US" dirty="0"/>
              <a:t>, but: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- All interface methods are abstract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- Interface members do not have scope modifiers</a:t>
            </a:r>
          </a:p>
          <a:p>
            <a:pPr lvl="2">
              <a:lnSpc>
                <a:spcPct val="110000"/>
              </a:lnSpc>
            </a:pPr>
            <a:r>
              <a:rPr lang="en-US" dirty="0"/>
              <a:t>- Their scope is assumed public</a:t>
            </a:r>
          </a:p>
          <a:p>
            <a:pPr lvl="2">
              <a:lnSpc>
                <a:spcPct val="110000"/>
              </a:lnSpc>
            </a:pPr>
            <a:r>
              <a:rPr lang="en-US" dirty="0"/>
              <a:t>- But public is not specified explicitly</a:t>
            </a:r>
            <a:endParaRPr lang="ru-RU" dirty="0"/>
          </a:p>
          <a:p>
            <a:pPr lvl="1">
              <a:lnSpc>
                <a:spcPct val="110000"/>
              </a:lnSpc>
            </a:pPr>
            <a:r>
              <a:rPr lang="en-US" dirty="0"/>
              <a:t>- Cannot define fields, inner types and constructors</a:t>
            </a:r>
          </a:p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642448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There</a:t>
            </a:r>
            <a:r>
              <a:rPr lang="en-GB" baseline="0" dirty="0"/>
              <a:t> are two ways to achieve abstraction </a:t>
            </a:r>
          </a:p>
          <a:p>
            <a:r>
              <a:rPr lang="en-GB" baseline="0" dirty="0"/>
              <a:t>- Using Abstract Classes</a:t>
            </a:r>
          </a:p>
          <a:p>
            <a:r>
              <a:rPr lang="en-GB" baseline="0" dirty="0"/>
              <a:t>- Using Interfaces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595677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80188885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Abstraction :</a:t>
            </a:r>
          </a:p>
          <a:p>
            <a:r>
              <a:rPr lang="en-US" dirty="0"/>
              <a:t>Models class behavior</a:t>
            </a:r>
          </a:p>
          <a:p>
            <a:endParaRPr lang="en-US" dirty="0"/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Interfaces</a:t>
            </a:r>
            <a:r>
              <a:rPr lang="en-US" dirty="0"/>
              <a:t> :</a:t>
            </a:r>
          </a:p>
          <a:p>
            <a:r>
              <a:rPr lang="en-US" dirty="0"/>
              <a:t>Define a set of methods (contracts)</a:t>
            </a:r>
          </a:p>
          <a:p>
            <a:endParaRPr lang="en-US" dirty="0"/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Abstract classes :</a:t>
            </a:r>
          </a:p>
          <a:p>
            <a:r>
              <a:rPr lang="en-US" dirty="0"/>
              <a:t>Mixes between class and interface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003016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39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71098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60595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Polymorphism is the ability of an object to take on many forms. The most common use of polymorphism in OOP occurs when a parent class reference is used to refer to a child class object.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688934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514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106363"/>
            <a:ext cx="6096000" cy="3429000"/>
          </a:xfrm>
        </p:spPr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3534601"/>
            <a:ext cx="6096000" cy="5213397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Abstraction</a:t>
            </a:r>
            <a:r>
              <a:rPr lang="en-US" dirty="0">
                <a:latin typeface="+mn-lt"/>
                <a:ea typeface="+mn-ea"/>
                <a:cs typeface="+mn-cs"/>
              </a:rPr>
              <a:t> means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ignoring irrelevant features</a:t>
            </a:r>
            <a:r>
              <a:rPr lang="en-US" dirty="0">
                <a:latin typeface="+mn-lt"/>
                <a:ea typeface="+mn-ea"/>
                <a:cs typeface="+mn-cs"/>
              </a:rPr>
              <a:t>, properties, or functions and emphasizing the relevant ones,</a:t>
            </a:r>
            <a:r>
              <a:rPr lang="en-US" dirty="0">
                <a:solidFill>
                  <a:srgbClr val="EBFFD2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dirty="0">
                <a:latin typeface="+mn-lt"/>
                <a:ea typeface="+mn-ea"/>
                <a:cs typeface="+mn-cs"/>
              </a:rPr>
              <a:t>relevant to the project we develop.</a:t>
            </a:r>
          </a:p>
          <a:p>
            <a:pPr>
              <a:defRPr/>
            </a:pPr>
            <a:r>
              <a:rPr lang="en-US" dirty="0"/>
              <a:t>Abstraction helps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managing complexity</a:t>
            </a:r>
            <a:endParaRPr lang="en-US" dirty="0"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  <a:defRPr/>
            </a:pPr>
            <a:endParaRPr lang="en-US" dirty="0"/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Abstraction</a:t>
            </a:r>
            <a:r>
              <a:rPr lang="en-US" dirty="0"/>
              <a:t> is something we do every day:</a:t>
            </a: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Tx/>
              <a:buChar char="-"/>
              <a:defRPr/>
            </a:pPr>
            <a:r>
              <a:rPr lang="en-US" dirty="0"/>
              <a:t>Looking at an object, we see those things that have meaning to us and ignore all others.</a:t>
            </a: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Tx/>
              <a:buChar char="-"/>
              <a:defRPr/>
            </a:pPr>
            <a:r>
              <a:rPr lang="en-US" dirty="0"/>
              <a:t>Represent a complex reality with a simplified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model</a:t>
            </a:r>
            <a:r>
              <a:rPr lang="en-US" dirty="0"/>
              <a:t>.</a:t>
            </a: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Tx/>
              <a:buChar char="-"/>
              <a:defRPr/>
            </a:pPr>
            <a:r>
              <a:rPr lang="en-US" dirty="0"/>
              <a:t>In a bank application, customers have: 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Tx/>
              <a:buNone/>
              <a:defRPr/>
            </a:pPr>
            <a:r>
              <a:rPr lang="en-US" dirty="0"/>
              <a:t>name, phone and address, but they don’t have :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/>
            </a:pPr>
            <a:r>
              <a:rPr lang="en-US" dirty="0"/>
              <a:t>hair color and favorite drink, which we are </a:t>
            </a:r>
            <a:r>
              <a:rPr lang="en-GB" dirty="0"/>
              <a:t>disregarded from.</a:t>
            </a:r>
            <a:r>
              <a:rPr lang="en-US" dirty="0"/>
              <a:t> </a:t>
            </a:r>
            <a:endParaRPr lang="en-US" dirty="0"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  <a:defRPr/>
            </a:pPr>
            <a:endParaRPr lang="en-US" dirty="0"/>
          </a:p>
          <a:p>
            <a:pPr>
              <a:lnSpc>
                <a:spcPct val="100000"/>
              </a:lnSpc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380999" y="4572000"/>
            <a:ext cx="6096001" cy="1205308"/>
            <a:chOff x="1713308" y="2659062"/>
            <a:chExt cx="8444047" cy="1496216"/>
          </a:xfrm>
        </p:grpSpPr>
        <p:sp>
          <p:nvSpPr>
            <p:cNvPr id="9" name="AutoShape 4"/>
            <p:cNvSpPr>
              <a:spLocks noChangeArrowheads="1"/>
            </p:cNvSpPr>
            <p:nvPr/>
          </p:nvSpPr>
          <p:spPr bwMode="auto">
            <a:xfrm>
              <a:off x="3398482" y="3048000"/>
              <a:ext cx="6758873" cy="1107278"/>
            </a:xfrm>
            <a:prstGeom prst="cloudCallout">
              <a:avLst>
                <a:gd name="adj1" fmla="val -54852"/>
                <a:gd name="adj2" fmla="val -61472"/>
              </a:avLst>
            </a:prstGeom>
            <a:solidFill>
              <a:srgbClr val="B5DBE5">
                <a:alpha val="14902"/>
              </a:srgbClr>
            </a:solidFill>
            <a:ln w="25400" algn="ctr">
              <a:solidFill>
                <a:schemeClr val="accent5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lnSpc>
                  <a:spcPct val="95000"/>
                </a:lnSpc>
                <a:defRPr/>
              </a:pPr>
              <a:r>
                <a:rPr lang="en-US" sz="2800" b="1" noProof="1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</a:rPr>
                <a:t>"</a:t>
              </a:r>
              <a:r>
                <a:rPr lang="en-US" sz="2800" b="1" noProof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</a:rPr>
                <a:t>Relevant" to what?</a:t>
              </a:r>
            </a:p>
          </p:txBody>
        </p:sp>
        <p:pic>
          <p:nvPicPr>
            <p:cNvPr id="10" name="Picture 4" descr="C:\Trash\questionman.png"/>
            <p:cNvPicPr>
              <a:picLocks noChangeAspect="1" noChangeArrowheads="1"/>
            </p:cNvPicPr>
            <p:nvPr/>
          </p:nvPicPr>
          <p:blipFill>
            <a:blip r:embed="rId5" cstate="email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13308" y="2659062"/>
              <a:ext cx="1117310" cy="1496216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28754034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106363"/>
            <a:ext cx="6096000" cy="3429000"/>
          </a:xfrm>
        </p:spPr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3534601"/>
            <a:ext cx="6096000" cy="5213397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Abstraction</a:t>
            </a:r>
            <a:r>
              <a:rPr lang="en-US" dirty="0">
                <a:latin typeface="+mn-lt"/>
                <a:ea typeface="+mn-ea"/>
                <a:cs typeface="+mn-cs"/>
              </a:rPr>
              <a:t> means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ignoring irrelevant features</a:t>
            </a:r>
            <a:r>
              <a:rPr lang="en-US" dirty="0">
                <a:latin typeface="+mn-lt"/>
                <a:ea typeface="+mn-ea"/>
                <a:cs typeface="+mn-cs"/>
              </a:rPr>
              <a:t>, properties, or functions and emphasizing the relevant ones,</a:t>
            </a:r>
            <a:r>
              <a:rPr lang="en-US" dirty="0">
                <a:solidFill>
                  <a:srgbClr val="EBFFD2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dirty="0">
                <a:latin typeface="+mn-lt"/>
                <a:ea typeface="+mn-ea"/>
                <a:cs typeface="+mn-cs"/>
              </a:rPr>
              <a:t>relevant to the project we develop.</a:t>
            </a:r>
          </a:p>
          <a:p>
            <a:pPr>
              <a:defRPr/>
            </a:pPr>
            <a:r>
              <a:rPr lang="en-US" dirty="0"/>
              <a:t>Abstraction helps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managing complexity</a:t>
            </a:r>
            <a:endParaRPr lang="en-US" dirty="0"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  <a:defRPr/>
            </a:pPr>
            <a:endParaRPr lang="en-US" dirty="0"/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Abstraction</a:t>
            </a:r>
            <a:r>
              <a:rPr lang="en-US" dirty="0"/>
              <a:t> is something we do every day:</a:t>
            </a: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Tx/>
              <a:buChar char="-"/>
              <a:defRPr/>
            </a:pPr>
            <a:r>
              <a:rPr lang="en-US" dirty="0"/>
              <a:t>Looking at an object, we see those things that have meaning to us and ignore all others.</a:t>
            </a: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Tx/>
              <a:buChar char="-"/>
              <a:defRPr/>
            </a:pPr>
            <a:r>
              <a:rPr lang="en-US" dirty="0"/>
              <a:t>Represent a complex reality with a simplified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model</a:t>
            </a:r>
            <a:r>
              <a:rPr lang="en-US" dirty="0"/>
              <a:t>.</a:t>
            </a: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Tx/>
              <a:buChar char="-"/>
              <a:defRPr/>
            </a:pPr>
            <a:r>
              <a:rPr lang="en-US" dirty="0"/>
              <a:t>In a bank application, customers have: 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Tx/>
              <a:buNone/>
              <a:defRPr/>
            </a:pPr>
            <a:r>
              <a:rPr lang="en-US" dirty="0"/>
              <a:t>name, phone and address, but they don’t have :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/>
            </a:pPr>
            <a:r>
              <a:rPr lang="en-US" dirty="0"/>
              <a:t>hair color and favorite drink, which we are </a:t>
            </a:r>
            <a:r>
              <a:rPr lang="en-GB" dirty="0"/>
              <a:t>disregarded from.</a:t>
            </a:r>
            <a:r>
              <a:rPr lang="en-US" dirty="0"/>
              <a:t> </a:t>
            </a:r>
            <a:endParaRPr lang="en-US" dirty="0"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  <a:defRPr/>
            </a:pPr>
            <a:endParaRPr lang="en-US" dirty="0"/>
          </a:p>
          <a:p>
            <a:pPr>
              <a:lnSpc>
                <a:spcPct val="100000"/>
              </a:lnSpc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380999" y="4572000"/>
            <a:ext cx="6096001" cy="1205308"/>
            <a:chOff x="1713308" y="2659062"/>
            <a:chExt cx="8444047" cy="1496216"/>
          </a:xfrm>
        </p:grpSpPr>
        <p:sp>
          <p:nvSpPr>
            <p:cNvPr id="9" name="AutoShape 4"/>
            <p:cNvSpPr>
              <a:spLocks noChangeArrowheads="1"/>
            </p:cNvSpPr>
            <p:nvPr/>
          </p:nvSpPr>
          <p:spPr bwMode="auto">
            <a:xfrm>
              <a:off x="3398482" y="3048000"/>
              <a:ext cx="6758873" cy="1107278"/>
            </a:xfrm>
            <a:prstGeom prst="cloudCallout">
              <a:avLst>
                <a:gd name="adj1" fmla="val -54852"/>
                <a:gd name="adj2" fmla="val -61472"/>
              </a:avLst>
            </a:prstGeom>
            <a:solidFill>
              <a:srgbClr val="B5DBE5">
                <a:alpha val="14902"/>
              </a:srgbClr>
            </a:solidFill>
            <a:ln w="25400" algn="ctr">
              <a:solidFill>
                <a:schemeClr val="accent5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lnSpc>
                  <a:spcPct val="95000"/>
                </a:lnSpc>
                <a:defRPr/>
              </a:pPr>
              <a:r>
                <a:rPr lang="en-US" sz="2800" b="1" noProof="1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</a:rPr>
                <a:t>"</a:t>
              </a:r>
              <a:r>
                <a:rPr lang="en-US" sz="2800" b="1" noProof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</a:rPr>
                <a:t>Relevant" to what?</a:t>
              </a:r>
            </a:p>
          </p:txBody>
        </p:sp>
        <p:pic>
          <p:nvPicPr>
            <p:cNvPr id="10" name="Picture 4" descr="C:\Trash\questionman.png"/>
            <p:cNvPicPr>
              <a:picLocks noChangeAspect="1" noChangeArrowheads="1"/>
            </p:cNvPicPr>
            <p:nvPr/>
          </p:nvPicPr>
          <p:blipFill>
            <a:blip r:embed="rId5" cstate="email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13308" y="2659062"/>
              <a:ext cx="1117310" cy="1496216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37433937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There</a:t>
            </a:r>
            <a:r>
              <a:rPr lang="en-GB" baseline="0" dirty="0"/>
              <a:t> are two ways to achieve abstraction </a:t>
            </a:r>
          </a:p>
          <a:p>
            <a:r>
              <a:rPr lang="en-GB" baseline="0" dirty="0"/>
              <a:t>- Using Abstract Classes</a:t>
            </a:r>
          </a:p>
          <a:p>
            <a:r>
              <a:rPr lang="en-GB" baseline="0" dirty="0"/>
              <a:t>- Using Interfaces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76975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There</a:t>
            </a:r>
            <a:r>
              <a:rPr lang="en-GB" baseline="0" dirty="0"/>
              <a:t> are two ways to achieve abstraction </a:t>
            </a:r>
          </a:p>
          <a:p>
            <a:r>
              <a:rPr lang="en-GB" baseline="0" dirty="0"/>
              <a:t>- Using Abstract Classes</a:t>
            </a:r>
          </a:p>
          <a:p>
            <a:r>
              <a:rPr lang="en-GB" baseline="0" dirty="0"/>
              <a:t>- Using Interfaces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97329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There</a:t>
            </a:r>
            <a:r>
              <a:rPr lang="en-GB" baseline="0" dirty="0"/>
              <a:t> are two ways to achieve abstraction </a:t>
            </a:r>
          </a:p>
          <a:p>
            <a:r>
              <a:rPr lang="en-GB" baseline="0" dirty="0"/>
              <a:t>- Using Abstract Classes</a:t>
            </a:r>
          </a:p>
          <a:p>
            <a:r>
              <a:rPr lang="en-GB" baseline="0" dirty="0"/>
              <a:t>- Using Interfaces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22768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acebook.com/SoftwareUniversity" TargetMode="External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judge.softuni.bg/" TargetMode="External"/><Relationship Id="rId12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forum.softuni.bg/" TargetMode="External"/><Relationship Id="rId11" Type="http://schemas.openxmlformats.org/officeDocument/2006/relationships/hyperlink" Target="http://www.introprogramming.info/" TargetMode="External"/><Relationship Id="rId5" Type="http://schemas.openxmlformats.org/officeDocument/2006/relationships/hyperlink" Target="http://www.nakov.com/" TargetMode="External"/><Relationship Id="rId10" Type="http://schemas.openxmlformats.org/officeDocument/2006/relationships/hyperlink" Target="http://www.youtube.com/SoftwareUniversity" TargetMode="External"/><Relationship Id="rId4" Type="http://schemas.openxmlformats.org/officeDocument/2006/relationships/hyperlink" Target="http://softuni.org/" TargetMode="External"/><Relationship Id="rId9" Type="http://schemas.openxmlformats.org/officeDocument/2006/relationships/hyperlink" Target="https://twitter.com/softunibg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3F381A-FFC9-41C1-AE93-640D0EA4DB19}" type="datetime1">
              <a:rPr lang="en-US" smtClean="0"/>
              <a:pPr/>
              <a:t>3/9/2018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3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4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5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6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7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8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9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0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1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2" cstate="print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12781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E2EAB7-764A-40FB-8F74-57FA0DA8A99D}" type="datetime1">
              <a:rPr lang="en-US" smtClean="0"/>
              <a:pPr/>
              <a:t>3/9/2018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68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softuni.or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7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judge.softuni.bg/Contests/Compete/Index/498#3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judge.softuni.bg/Contests/Compete/Index/498#3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judge.softuni.bg/Contests/Compete/Index/498#3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judge.softuni.bg/Contests/Compete/Index/498#3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judge.softuni.bg/Contests/Compete/Index/498#3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judge.softuni.bg/Contests/Compete/Index/498#3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jp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hyperlink" Target="http://www.indeavr.com/" TargetMode="External"/><Relationship Id="rId13" Type="http://schemas.openxmlformats.org/officeDocument/2006/relationships/image" Target="../media/image27.png"/><Relationship Id="rId18" Type="http://schemas.openxmlformats.org/officeDocument/2006/relationships/hyperlink" Target="https://netpeak.net/" TargetMode="External"/><Relationship Id="rId3" Type="http://schemas.openxmlformats.org/officeDocument/2006/relationships/hyperlink" Target="https://softuni.bg/courses/databases-advanced-hibernate" TargetMode="External"/><Relationship Id="rId7" Type="http://schemas.openxmlformats.org/officeDocument/2006/relationships/image" Target="../media/image24.png"/><Relationship Id="rId12" Type="http://schemas.openxmlformats.org/officeDocument/2006/relationships/hyperlink" Target="http://www.superhosting.bg/" TargetMode="External"/><Relationship Id="rId17" Type="http://schemas.openxmlformats.org/officeDocument/2006/relationships/image" Target="../media/image29.png"/><Relationship Id="rId2" Type="http://schemas.openxmlformats.org/officeDocument/2006/relationships/notesSlide" Target="../notesSlides/notesSlide38.xml"/><Relationship Id="rId16" Type="http://schemas.openxmlformats.org/officeDocument/2006/relationships/hyperlink" Target="http://www.softwaregroup-bg.com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smartit.bg/" TargetMode="External"/><Relationship Id="rId11" Type="http://schemas.openxmlformats.org/officeDocument/2006/relationships/image" Target="../media/image26.png"/><Relationship Id="rId5" Type="http://schemas.openxmlformats.org/officeDocument/2006/relationships/image" Target="../media/image23.png"/><Relationship Id="rId15" Type="http://schemas.openxmlformats.org/officeDocument/2006/relationships/image" Target="../media/image28.png"/><Relationship Id="rId10" Type="http://schemas.openxmlformats.org/officeDocument/2006/relationships/hyperlink" Target="http://www.infragistics.com/" TargetMode="External"/><Relationship Id="rId19" Type="http://schemas.openxmlformats.org/officeDocument/2006/relationships/image" Target="../media/image30.png"/><Relationship Id="rId4" Type="http://schemas.openxmlformats.org/officeDocument/2006/relationships/hyperlink" Target="http://xs-software.com/" TargetMode="External"/><Relationship Id="rId9" Type="http://schemas.openxmlformats.org/officeDocument/2006/relationships/image" Target="../media/image25.png"/><Relationship Id="rId14" Type="http://schemas.openxmlformats.org/officeDocument/2006/relationships/hyperlink" Target="http://www.telenor.bg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reativecommons.org/licenses/by-nc-sa/3.0/deed.en_US" TargetMode="External"/><Relationship Id="rId5" Type="http://schemas.openxmlformats.org/officeDocument/2006/relationships/hyperlink" Target="http://telerikacademy.com/Courses/Courses/Details/185" TargetMode="External"/><Relationship Id="rId4" Type="http://schemas.openxmlformats.org/officeDocument/2006/relationships/image" Target="../media/image5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hyperlink" Target="http://softuni.org/" TargetMode="External"/><Relationship Id="rId7" Type="http://schemas.openxmlformats.org/officeDocument/2006/relationships/image" Target="../media/image31.png"/><Relationship Id="rId12" Type="http://schemas.openxmlformats.org/officeDocument/2006/relationships/image" Target="../media/image3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33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32.png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://www.facebook.com/SoftwareUniversity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113212" y="312933"/>
            <a:ext cx="7683727" cy="2354067"/>
          </a:xfrm>
        </p:spPr>
        <p:txBody>
          <a:bodyPr anchor="t">
            <a:normAutofit/>
          </a:bodyPr>
          <a:lstStyle/>
          <a:p>
            <a:r>
              <a:rPr lang="en-US" dirty="0"/>
              <a:t>Java OOP Principles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419600"/>
            <a:ext cx="3187613" cy="525135"/>
          </a:xfrm>
        </p:spPr>
        <p:txBody>
          <a:bodyPr/>
          <a:lstStyle/>
          <a:p>
            <a:r>
              <a:rPr lang="en-US" dirty="0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4889499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http://softuni.bg</a:t>
            </a:r>
            <a:endParaRPr lang="en-US" dirty="0"/>
          </a:p>
        </p:txBody>
      </p:sp>
      <p:pic>
        <p:nvPicPr>
          <p:cNvPr id="1028" name="Picture 4" title="CC-BY-NC-SA License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983" y="29726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656014" y="3841263"/>
            <a:ext cx="2133598" cy="2341486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 rot="576164">
            <a:off x="5146952" y="3718448"/>
            <a:ext cx="1560042" cy="7229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Java OOP</a:t>
            </a:r>
          </a:p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Principles</a:t>
            </a:r>
          </a:p>
        </p:txBody>
      </p:sp>
      <p:pic>
        <p:nvPicPr>
          <p:cNvPr id="17" name="Picture 9" title="Software University Foundation">
            <a:hlinkClick r:id="rId7" tooltip="Software University Foundation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359" t="-15226" r="-5359" b="-15226"/>
          <a:stretch/>
        </p:blipFill>
        <p:spPr>
          <a:xfrm>
            <a:off x="821983" y="1715884"/>
            <a:ext cx="2175525" cy="806881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sp>
        <p:nvSpPr>
          <p:cNvPr id="13" name="Subtitle 5"/>
          <p:cNvSpPr>
            <a:spLocks noGrp="1"/>
          </p:cNvSpPr>
          <p:nvPr>
            <p:ph type="subTitle" idx="1"/>
          </p:nvPr>
        </p:nvSpPr>
        <p:spPr>
          <a:xfrm>
            <a:off x="3884612" y="1279520"/>
            <a:ext cx="7910602" cy="1432810"/>
          </a:xfrm>
        </p:spPr>
        <p:txBody>
          <a:bodyPr>
            <a:normAutofit fontScale="92500"/>
          </a:bodyPr>
          <a:lstStyle/>
          <a:p>
            <a:r>
              <a:rPr lang="en-US" dirty="0"/>
              <a:t>Abstraction, Interface, Inheritance, Polymorphism, Override / Overload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6804" y="3778882"/>
            <a:ext cx="3324225" cy="184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7039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793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Abstraction vs Encapsulation (2)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4012" y="1371600"/>
            <a:ext cx="6581775" cy="459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30231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625176" y="5275400"/>
            <a:ext cx="8938472" cy="820600"/>
          </a:xfrm>
        </p:spPr>
        <p:txBody>
          <a:bodyPr/>
          <a:lstStyle/>
          <a:p>
            <a:r>
              <a:rPr lang="en-US" noProof="1">
                <a:cs typeface="Consolas" panose="020B0609020204030204" pitchFamily="49" charset="0"/>
              </a:rPr>
              <a:t>Interface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9735" y="762000"/>
            <a:ext cx="6909354" cy="4220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8575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dirty="0"/>
              <a:t>Internal addition by compiler</a:t>
            </a:r>
          </a:p>
        </p:txBody>
      </p:sp>
      <p:sp>
        <p:nvSpPr>
          <p:cNvPr id="793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Interface</a:t>
            </a: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2862990" y="1963284"/>
            <a:ext cx="6462845" cy="181588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fontAlgn="base"/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interface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Printable {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int MIN = 5;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void print();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2862990" y="4495800"/>
            <a:ext cx="6462845" cy="181588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interface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Printable {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static final</a:t>
            </a:r>
            <a:r>
              <a:rPr lang="en-US" sz="1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</a:t>
            </a:r>
            <a:r>
              <a:rPr lang="en-US" sz="1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MIN</a:t>
            </a:r>
            <a:r>
              <a:rPr lang="en-US" sz="1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</a:t>
            </a:r>
            <a:r>
              <a:rPr lang="en-US" sz="1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5;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abstract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void print();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5" name="Arrow: Down 4"/>
          <p:cNvSpPr/>
          <p:nvPr/>
        </p:nvSpPr>
        <p:spPr>
          <a:xfrm>
            <a:off x="4037012" y="3871466"/>
            <a:ext cx="3701908" cy="573240"/>
          </a:xfrm>
          <a:prstGeom prst="downArrow">
            <a:avLst>
              <a:gd name="adj1" fmla="val 50000"/>
              <a:gd name="adj2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compiler</a:t>
            </a:r>
            <a:endParaRPr lang="bg-BG" sz="2800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2" name="AutoShape 20"/>
          <p:cNvSpPr>
            <a:spLocks noChangeArrowheads="1"/>
          </p:cNvSpPr>
          <p:nvPr/>
        </p:nvSpPr>
        <p:spPr bwMode="auto">
          <a:xfrm>
            <a:off x="188814" y="4784494"/>
            <a:ext cx="2720465" cy="1143000"/>
          </a:xfrm>
          <a:prstGeom prst="wedgeRoundRectCallout">
            <a:avLst>
              <a:gd name="adj1" fmla="val 64535"/>
              <a:gd name="adj2" fmla="val 29795"/>
              <a:gd name="adj3" fmla="val 16667"/>
            </a:avLst>
          </a:prstGeom>
          <a:solidFill>
            <a:srgbClr val="663606"/>
          </a:solidFill>
          <a:ln w="9525" algn="ctr">
            <a:solidFill>
              <a:srgbClr val="F5FFE0"/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public abstract before methods</a:t>
            </a:r>
            <a:endParaRPr lang="bg-BG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AutoShape 20"/>
          <p:cNvSpPr>
            <a:spLocks noChangeArrowheads="1"/>
          </p:cNvSpPr>
          <p:nvPr/>
        </p:nvSpPr>
        <p:spPr bwMode="auto">
          <a:xfrm>
            <a:off x="7909023" y="3830260"/>
            <a:ext cx="3871800" cy="1042102"/>
          </a:xfrm>
          <a:prstGeom prst="wedgeRoundRectCallout">
            <a:avLst>
              <a:gd name="adj1" fmla="val -72687"/>
              <a:gd name="adj2" fmla="val 68286"/>
              <a:gd name="adj3" fmla="val 16667"/>
            </a:avLst>
          </a:prstGeom>
          <a:solidFill>
            <a:srgbClr val="663606"/>
          </a:solidFill>
          <a:ln w="9525" algn="ctr">
            <a:solidFill>
              <a:srgbClr val="F5FFE0"/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adds public static final before fields</a:t>
            </a:r>
            <a:endParaRPr lang="bg-BG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AutoShape 20"/>
          <p:cNvSpPr>
            <a:spLocks noChangeArrowheads="1"/>
          </p:cNvSpPr>
          <p:nvPr/>
        </p:nvSpPr>
        <p:spPr bwMode="auto">
          <a:xfrm>
            <a:off x="342663" y="1963284"/>
            <a:ext cx="2322749" cy="1508801"/>
          </a:xfrm>
          <a:prstGeom prst="wedgeRoundRectCallout">
            <a:avLst>
              <a:gd name="adj1" fmla="val 61782"/>
              <a:gd name="adj2" fmla="val -28229"/>
              <a:gd name="adj3" fmla="val 16667"/>
            </a:avLst>
          </a:prstGeom>
          <a:solidFill>
            <a:srgbClr val="663606"/>
          </a:solidFill>
          <a:ln w="9525" algn="ctr">
            <a:solidFill>
              <a:srgbClr val="F5FFE0"/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public  or default modifier </a:t>
            </a:r>
            <a:endParaRPr lang="bg-BG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AutoShape 20"/>
          <p:cNvSpPr>
            <a:spLocks noChangeArrowheads="1"/>
          </p:cNvSpPr>
          <p:nvPr/>
        </p:nvSpPr>
        <p:spPr bwMode="auto">
          <a:xfrm>
            <a:off x="6627812" y="987521"/>
            <a:ext cx="1853725" cy="511799"/>
          </a:xfrm>
          <a:prstGeom prst="wedgeRoundRectCallout">
            <a:avLst>
              <a:gd name="adj1" fmla="val -88573"/>
              <a:gd name="adj2" fmla="val 157307"/>
              <a:gd name="adj3" fmla="val 16667"/>
            </a:avLst>
          </a:prstGeom>
          <a:solidFill>
            <a:srgbClr val="663606"/>
          </a:solidFill>
          <a:ln w="9525" algn="ctr">
            <a:solidFill>
              <a:srgbClr val="F5FFE0"/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Keyword </a:t>
            </a:r>
            <a:endParaRPr lang="bg-BG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AutoShape 20"/>
          <p:cNvSpPr>
            <a:spLocks noChangeArrowheads="1"/>
          </p:cNvSpPr>
          <p:nvPr/>
        </p:nvSpPr>
        <p:spPr bwMode="auto">
          <a:xfrm>
            <a:off x="8596551" y="2711908"/>
            <a:ext cx="1460262" cy="511799"/>
          </a:xfrm>
          <a:prstGeom prst="wedgeRoundRectCallout">
            <a:avLst>
              <a:gd name="adj1" fmla="val -108968"/>
              <a:gd name="adj2" fmla="val -107253"/>
              <a:gd name="adj3" fmla="val 16667"/>
            </a:avLst>
          </a:prstGeom>
          <a:solidFill>
            <a:srgbClr val="663606"/>
          </a:solidFill>
          <a:ln w="9525" algn="ctr">
            <a:solidFill>
              <a:srgbClr val="F5FFE0"/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Name </a:t>
            </a:r>
            <a:endParaRPr lang="bg-BG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5745505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6" grpId="0" animBg="1"/>
      <p:bldP spid="12" grpId="0" animBg="1"/>
      <p:bldP spid="13" grpId="0" animBg="1"/>
      <p:bldP spid="15" grpId="0" animBg="1"/>
      <p:bldP spid="16" grpId="0" animBg="1"/>
      <p:bldP spid="1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dirty="0"/>
              <a:t>Relationship between classes and interfaces</a:t>
            </a:r>
          </a:p>
          <a:p>
            <a:endParaRPr lang="en-US" dirty="0"/>
          </a:p>
          <a:p>
            <a:endParaRPr lang="en-US" dirty="0"/>
          </a:p>
          <a:p>
            <a:endParaRPr lang="en-US" sz="2000" dirty="0"/>
          </a:p>
          <a:p>
            <a:r>
              <a:rPr lang="en-US" dirty="0"/>
              <a:t>Multiple inheritance</a:t>
            </a:r>
          </a:p>
        </p:txBody>
      </p:sp>
      <p:sp>
        <p:nvSpPr>
          <p:cNvPr id="793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nsolas" panose="020B0609020204030204" pitchFamily="49" charset="0"/>
              </a:rPr>
              <a:t>implements vs extends</a:t>
            </a:r>
          </a:p>
        </p:txBody>
      </p:sp>
      <p:sp>
        <p:nvSpPr>
          <p:cNvPr id="23" name="Text Box 18"/>
          <p:cNvSpPr txBox="1">
            <a:spLocks noChangeArrowheads="1"/>
          </p:cNvSpPr>
          <p:nvPr/>
        </p:nvSpPr>
        <p:spPr bwMode="auto">
          <a:xfrm>
            <a:off x="4799012" y="1905000"/>
            <a:ext cx="2146218" cy="427473"/>
          </a:xfrm>
          <a:prstGeom prst="roundRect">
            <a:avLst/>
          </a:prstGeom>
          <a:solidFill>
            <a:schemeClr val="accent1">
              <a:lumMod val="75000"/>
              <a:alpha val="45000"/>
            </a:schemeClr>
          </a:solidFill>
          <a:ln w="38100" algn="ctr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lnSpc>
                <a:spcPct val="95000"/>
              </a:lnSpc>
              <a:defRPr/>
            </a:pP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Inteface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403337" y="2394985"/>
            <a:ext cx="19141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implements</a:t>
            </a:r>
            <a:endParaRPr lang="bg-BG" sz="2800" dirty="0"/>
          </a:p>
        </p:txBody>
      </p:sp>
      <p:sp>
        <p:nvSpPr>
          <p:cNvPr id="26" name="TextBox 25"/>
          <p:cNvSpPr txBox="1"/>
          <p:nvPr/>
        </p:nvSpPr>
        <p:spPr>
          <a:xfrm>
            <a:off x="1642861" y="2384805"/>
            <a:ext cx="13273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extends</a:t>
            </a:r>
            <a:endParaRPr lang="bg-BG" sz="2800" dirty="0"/>
          </a:p>
        </p:txBody>
      </p:sp>
      <p:sp>
        <p:nvSpPr>
          <p:cNvPr id="28" name="TextBox 27"/>
          <p:cNvSpPr txBox="1"/>
          <p:nvPr/>
        </p:nvSpPr>
        <p:spPr>
          <a:xfrm>
            <a:off x="9066212" y="2389528"/>
            <a:ext cx="13273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extends</a:t>
            </a:r>
            <a:endParaRPr lang="bg-BG" sz="2800" dirty="0"/>
          </a:p>
        </p:txBody>
      </p:sp>
      <p:cxnSp>
        <p:nvCxnSpPr>
          <p:cNvPr id="29" name="Straight Arrow Connector 28"/>
          <p:cNvCxnSpPr>
            <a:cxnSpLocks/>
          </p:cNvCxnSpPr>
          <p:nvPr/>
        </p:nvCxnSpPr>
        <p:spPr>
          <a:xfrm flipV="1">
            <a:off x="1370012" y="2350265"/>
            <a:ext cx="1" cy="69502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 Box 18"/>
          <p:cNvSpPr txBox="1">
            <a:spLocks noChangeArrowheads="1"/>
          </p:cNvSpPr>
          <p:nvPr/>
        </p:nvSpPr>
        <p:spPr bwMode="auto">
          <a:xfrm>
            <a:off x="8467340" y="3046066"/>
            <a:ext cx="2146218" cy="439968"/>
          </a:xfrm>
          <a:prstGeom prst="roundRect">
            <a:avLst/>
          </a:prstGeom>
          <a:solidFill>
            <a:schemeClr val="accent1">
              <a:lumMod val="75000"/>
              <a:alpha val="45000"/>
            </a:schemeClr>
          </a:solidFill>
          <a:ln w="38100" algn="ctr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lnSpc>
                <a:spcPct val="95000"/>
              </a:lnSpc>
              <a:defRPr/>
            </a:pP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Inteface</a:t>
            </a:r>
          </a:p>
        </p:txBody>
      </p:sp>
      <p:sp>
        <p:nvSpPr>
          <p:cNvPr id="33" name="Text Box 18"/>
          <p:cNvSpPr txBox="1">
            <a:spLocks noChangeArrowheads="1"/>
          </p:cNvSpPr>
          <p:nvPr/>
        </p:nvSpPr>
        <p:spPr bwMode="auto">
          <a:xfrm>
            <a:off x="8467340" y="1909210"/>
            <a:ext cx="2146218" cy="423263"/>
          </a:xfrm>
          <a:prstGeom prst="roundRect">
            <a:avLst/>
          </a:prstGeom>
          <a:solidFill>
            <a:schemeClr val="accent1">
              <a:lumMod val="75000"/>
              <a:alpha val="45000"/>
            </a:schemeClr>
          </a:solidFill>
          <a:ln w="38100" algn="ctr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lnSpc>
                <a:spcPct val="95000"/>
              </a:lnSpc>
              <a:defRPr/>
            </a:pP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Inteface</a:t>
            </a:r>
          </a:p>
        </p:txBody>
      </p:sp>
      <p:sp>
        <p:nvSpPr>
          <p:cNvPr id="34" name="Text Box 18"/>
          <p:cNvSpPr txBox="1">
            <a:spLocks noChangeArrowheads="1"/>
          </p:cNvSpPr>
          <p:nvPr/>
        </p:nvSpPr>
        <p:spPr bwMode="auto">
          <a:xfrm>
            <a:off x="4799012" y="3063085"/>
            <a:ext cx="2146218" cy="422949"/>
          </a:xfrm>
          <a:prstGeom prst="roundRect">
            <a:avLst/>
          </a:prstGeom>
          <a:solidFill>
            <a:schemeClr val="accent1">
              <a:lumMod val="75000"/>
              <a:alpha val="45000"/>
            </a:schemeClr>
          </a:solidFill>
          <a:ln w="38100" algn="ctr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lnSpc>
                <a:spcPct val="95000"/>
              </a:lnSpc>
              <a:defRPr/>
            </a:pP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Class</a:t>
            </a:r>
          </a:p>
        </p:txBody>
      </p:sp>
      <p:sp>
        <p:nvSpPr>
          <p:cNvPr id="35" name="Text Box 18"/>
          <p:cNvSpPr txBox="1">
            <a:spLocks noChangeArrowheads="1"/>
          </p:cNvSpPr>
          <p:nvPr/>
        </p:nvSpPr>
        <p:spPr bwMode="auto">
          <a:xfrm>
            <a:off x="1125547" y="3063085"/>
            <a:ext cx="2146218" cy="422949"/>
          </a:xfrm>
          <a:prstGeom prst="roundRect">
            <a:avLst/>
          </a:prstGeom>
          <a:solidFill>
            <a:schemeClr val="accent1">
              <a:lumMod val="75000"/>
              <a:alpha val="45000"/>
            </a:schemeClr>
          </a:solidFill>
          <a:ln w="38100" algn="ctr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lnSpc>
                <a:spcPct val="95000"/>
              </a:lnSpc>
              <a:defRPr/>
            </a:pP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Class</a:t>
            </a:r>
          </a:p>
        </p:txBody>
      </p:sp>
      <p:sp>
        <p:nvSpPr>
          <p:cNvPr id="36" name="Text Box 18"/>
          <p:cNvSpPr txBox="1">
            <a:spLocks noChangeArrowheads="1"/>
          </p:cNvSpPr>
          <p:nvPr/>
        </p:nvSpPr>
        <p:spPr bwMode="auto">
          <a:xfrm>
            <a:off x="1130684" y="1905000"/>
            <a:ext cx="2146218" cy="427473"/>
          </a:xfrm>
          <a:prstGeom prst="roundRect">
            <a:avLst/>
          </a:prstGeom>
          <a:solidFill>
            <a:schemeClr val="accent1">
              <a:lumMod val="75000"/>
              <a:alpha val="45000"/>
            </a:schemeClr>
          </a:solidFill>
          <a:ln w="38100" algn="ctr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lnSpc>
                <a:spcPct val="95000"/>
              </a:lnSpc>
              <a:defRPr/>
            </a:pP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Class</a:t>
            </a:r>
          </a:p>
        </p:txBody>
      </p:sp>
      <p:sp>
        <p:nvSpPr>
          <p:cNvPr id="39" name="Text Box 18"/>
          <p:cNvSpPr txBox="1">
            <a:spLocks noChangeArrowheads="1"/>
          </p:cNvSpPr>
          <p:nvPr/>
        </p:nvSpPr>
        <p:spPr bwMode="auto">
          <a:xfrm>
            <a:off x="1903412" y="5707579"/>
            <a:ext cx="2146218" cy="457200"/>
          </a:xfrm>
          <a:prstGeom prst="roundRect">
            <a:avLst/>
          </a:prstGeom>
          <a:solidFill>
            <a:schemeClr val="accent1">
              <a:lumMod val="75000"/>
              <a:alpha val="45000"/>
            </a:schemeClr>
          </a:solidFill>
          <a:ln w="38100" algn="ctr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lnSpc>
                <a:spcPct val="95000"/>
              </a:lnSpc>
              <a:defRPr/>
            </a:pP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Class</a:t>
            </a:r>
          </a:p>
        </p:txBody>
      </p:sp>
      <p:sp>
        <p:nvSpPr>
          <p:cNvPr id="42" name="Text Box 18"/>
          <p:cNvSpPr txBox="1">
            <a:spLocks noChangeArrowheads="1"/>
          </p:cNvSpPr>
          <p:nvPr/>
        </p:nvSpPr>
        <p:spPr bwMode="auto">
          <a:xfrm>
            <a:off x="3122612" y="4515512"/>
            <a:ext cx="2146218" cy="475766"/>
          </a:xfrm>
          <a:prstGeom prst="roundRect">
            <a:avLst/>
          </a:prstGeom>
          <a:solidFill>
            <a:schemeClr val="accent1">
              <a:lumMod val="75000"/>
              <a:alpha val="45000"/>
            </a:schemeClr>
          </a:solidFill>
          <a:ln w="38100" algn="ctr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lnSpc>
                <a:spcPct val="95000"/>
              </a:lnSpc>
              <a:defRPr/>
            </a:pP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Inteface</a:t>
            </a:r>
          </a:p>
        </p:txBody>
      </p:sp>
      <p:sp>
        <p:nvSpPr>
          <p:cNvPr id="43" name="Text Box 18"/>
          <p:cNvSpPr txBox="1">
            <a:spLocks noChangeArrowheads="1"/>
          </p:cNvSpPr>
          <p:nvPr/>
        </p:nvSpPr>
        <p:spPr bwMode="auto">
          <a:xfrm>
            <a:off x="525503" y="4517124"/>
            <a:ext cx="2146218" cy="475766"/>
          </a:xfrm>
          <a:prstGeom prst="roundRect">
            <a:avLst/>
          </a:prstGeom>
          <a:solidFill>
            <a:schemeClr val="accent1">
              <a:lumMod val="75000"/>
              <a:alpha val="45000"/>
            </a:schemeClr>
          </a:solidFill>
          <a:ln w="38100" algn="ctr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lnSpc>
                <a:spcPct val="95000"/>
              </a:lnSpc>
              <a:defRPr/>
            </a:pP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Inteface</a:t>
            </a:r>
          </a:p>
        </p:txBody>
      </p:sp>
      <p:sp>
        <p:nvSpPr>
          <p:cNvPr id="44" name="Text Box 18"/>
          <p:cNvSpPr txBox="1">
            <a:spLocks noChangeArrowheads="1"/>
          </p:cNvSpPr>
          <p:nvPr/>
        </p:nvSpPr>
        <p:spPr bwMode="auto">
          <a:xfrm>
            <a:off x="6144437" y="4515512"/>
            <a:ext cx="2146218" cy="475766"/>
          </a:xfrm>
          <a:prstGeom prst="roundRect">
            <a:avLst/>
          </a:prstGeom>
          <a:solidFill>
            <a:schemeClr val="accent1">
              <a:lumMod val="75000"/>
              <a:alpha val="45000"/>
            </a:schemeClr>
          </a:solidFill>
          <a:ln w="38100" algn="ctr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lnSpc>
                <a:spcPct val="95000"/>
              </a:lnSpc>
              <a:defRPr/>
            </a:pP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Inteface</a:t>
            </a:r>
          </a:p>
        </p:txBody>
      </p:sp>
      <p:sp>
        <p:nvSpPr>
          <p:cNvPr id="45" name="Text Box 18"/>
          <p:cNvSpPr txBox="1">
            <a:spLocks noChangeArrowheads="1"/>
          </p:cNvSpPr>
          <p:nvPr/>
        </p:nvSpPr>
        <p:spPr bwMode="auto">
          <a:xfrm>
            <a:off x="8761412" y="4515512"/>
            <a:ext cx="2146218" cy="475766"/>
          </a:xfrm>
          <a:prstGeom prst="roundRect">
            <a:avLst/>
          </a:prstGeom>
          <a:solidFill>
            <a:schemeClr val="accent1">
              <a:lumMod val="75000"/>
              <a:alpha val="45000"/>
            </a:schemeClr>
          </a:solidFill>
          <a:ln w="38100" algn="ctr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lnSpc>
                <a:spcPct val="95000"/>
              </a:lnSpc>
              <a:defRPr/>
            </a:pP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Inteface</a:t>
            </a:r>
          </a:p>
        </p:txBody>
      </p:sp>
      <p:sp>
        <p:nvSpPr>
          <p:cNvPr id="46" name="Text Box 18"/>
          <p:cNvSpPr txBox="1">
            <a:spLocks noChangeArrowheads="1"/>
          </p:cNvSpPr>
          <p:nvPr/>
        </p:nvSpPr>
        <p:spPr bwMode="auto">
          <a:xfrm>
            <a:off x="7430743" y="5689013"/>
            <a:ext cx="2146218" cy="475766"/>
          </a:xfrm>
          <a:prstGeom prst="roundRect">
            <a:avLst/>
          </a:prstGeom>
          <a:solidFill>
            <a:schemeClr val="accent1">
              <a:lumMod val="75000"/>
              <a:alpha val="45000"/>
            </a:schemeClr>
          </a:solidFill>
          <a:ln w="38100" algn="ctr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lnSpc>
                <a:spcPct val="95000"/>
              </a:lnSpc>
              <a:defRPr/>
            </a:pP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Inteface</a:t>
            </a:r>
          </a:p>
        </p:txBody>
      </p:sp>
      <p:cxnSp>
        <p:nvCxnSpPr>
          <p:cNvPr id="47" name="Straight Arrow Connector 46"/>
          <p:cNvCxnSpPr>
            <a:cxnSpLocks/>
          </p:cNvCxnSpPr>
          <p:nvPr/>
        </p:nvCxnSpPr>
        <p:spPr>
          <a:xfrm flipV="1">
            <a:off x="8859744" y="2335182"/>
            <a:ext cx="1" cy="69502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cxnSpLocks/>
          </p:cNvCxnSpPr>
          <p:nvPr/>
        </p:nvCxnSpPr>
        <p:spPr>
          <a:xfrm flipV="1">
            <a:off x="5180012" y="2347732"/>
            <a:ext cx="1" cy="695027"/>
          </a:xfrm>
          <a:prstGeom prst="straightConnector1">
            <a:avLst/>
          </a:prstGeom>
          <a:ln w="381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cxnSpLocks/>
            <a:endCxn id="43" idx="2"/>
          </p:cNvCxnSpPr>
          <p:nvPr/>
        </p:nvCxnSpPr>
        <p:spPr>
          <a:xfrm flipH="1" flipV="1">
            <a:off x="1598612" y="4992890"/>
            <a:ext cx="1355944" cy="714688"/>
          </a:xfrm>
          <a:prstGeom prst="straightConnector1">
            <a:avLst/>
          </a:prstGeom>
          <a:ln w="381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cxnSpLocks/>
            <a:stCxn id="39" idx="0"/>
            <a:endCxn id="42" idx="2"/>
          </p:cNvCxnSpPr>
          <p:nvPr/>
        </p:nvCxnSpPr>
        <p:spPr>
          <a:xfrm flipV="1">
            <a:off x="2976521" y="4991278"/>
            <a:ext cx="1219200" cy="716301"/>
          </a:xfrm>
          <a:prstGeom prst="straightConnector1">
            <a:avLst/>
          </a:prstGeom>
          <a:ln w="381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cxnSpLocks/>
            <a:stCxn id="46" idx="0"/>
            <a:endCxn id="45" idx="2"/>
          </p:cNvCxnSpPr>
          <p:nvPr/>
        </p:nvCxnSpPr>
        <p:spPr>
          <a:xfrm flipV="1">
            <a:off x="8503852" y="4991278"/>
            <a:ext cx="1330669" cy="69773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cxnSpLocks/>
            <a:stCxn id="46" idx="0"/>
          </p:cNvCxnSpPr>
          <p:nvPr/>
        </p:nvCxnSpPr>
        <p:spPr>
          <a:xfrm flipH="1" flipV="1">
            <a:off x="7160158" y="4972357"/>
            <a:ext cx="1343694" cy="71665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9523412" y="5069075"/>
            <a:ext cx="13273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extends</a:t>
            </a:r>
            <a:endParaRPr lang="bg-BG" sz="2800" dirty="0"/>
          </a:p>
        </p:txBody>
      </p:sp>
      <p:sp>
        <p:nvSpPr>
          <p:cNvPr id="60" name="TextBox 59"/>
          <p:cNvSpPr txBox="1"/>
          <p:nvPr/>
        </p:nvSpPr>
        <p:spPr>
          <a:xfrm>
            <a:off x="3951634" y="5087818"/>
            <a:ext cx="19141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implements</a:t>
            </a:r>
            <a:endParaRPr lang="bg-BG" sz="2800" dirty="0"/>
          </a:p>
        </p:txBody>
      </p:sp>
    </p:spTree>
    <p:extLst>
      <p:ext uri="{BB962C8B-B14F-4D97-AF65-F5344CB8AC3E}">
        <p14:creationId xmlns:p14="http://schemas.microsoft.com/office/powerpoint/2010/main" val="270451935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59" grpId="0"/>
      <p:bldP spid="6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dirty="0"/>
              <a:t>Implementation of </a:t>
            </a:r>
            <a:br>
              <a:rPr lang="en-US" dirty="0"/>
            </a:br>
            <a:r>
              <a:rPr lang="en-US" dirty="0">
                <a:latin typeface="Consolas" panose="020B0609020204030204" pitchFamily="49" charset="0"/>
              </a:rPr>
              <a:t>print()</a:t>
            </a:r>
            <a:r>
              <a:rPr lang="en-US" dirty="0"/>
              <a:t>is provided </a:t>
            </a:r>
            <a:br>
              <a:rPr lang="en-US" dirty="0"/>
            </a:br>
            <a:r>
              <a:rPr lang="en-US" dirty="0"/>
              <a:t>in class A6</a:t>
            </a:r>
          </a:p>
        </p:txBody>
      </p:sp>
      <p:sp>
        <p:nvSpPr>
          <p:cNvPr id="793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Interface Example</a:t>
            </a: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5699012" y="1212475"/>
            <a:ext cx="5867400" cy="181588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fontAlgn="base"/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interface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Printable {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int MIN = 5;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void print();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383687" y="3169836"/>
            <a:ext cx="11182725" cy="326243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class Document implements Printable {  </a:t>
            </a:r>
          </a:p>
          <a:p>
            <a:pPr fontAlgn="base">
              <a:spcAft>
                <a:spcPts val="120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public void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print()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{ System.out.println("Hello"); }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public static void main(String args[]){  </a:t>
            </a:r>
          </a:p>
          <a:p>
            <a:pPr fontAlgn="base"/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Printable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doc = new Document();  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doc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.print()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;  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}  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} </a:t>
            </a:r>
          </a:p>
        </p:txBody>
      </p:sp>
      <p:sp>
        <p:nvSpPr>
          <p:cNvPr id="19" name="AutoShape 20"/>
          <p:cNvSpPr>
            <a:spLocks noChangeArrowheads="1"/>
          </p:cNvSpPr>
          <p:nvPr/>
        </p:nvSpPr>
        <p:spPr bwMode="auto">
          <a:xfrm>
            <a:off x="4875212" y="5302927"/>
            <a:ext cx="2514600" cy="640673"/>
          </a:xfrm>
          <a:prstGeom prst="wedgeRoundRectCallout">
            <a:avLst>
              <a:gd name="adj1" fmla="val -155903"/>
              <a:gd name="adj2" fmla="val -97732"/>
              <a:gd name="adj3" fmla="val 16667"/>
            </a:avLst>
          </a:prstGeom>
          <a:solidFill>
            <a:srgbClr val="663606"/>
          </a:solidFill>
          <a:ln w="9525" algn="ctr">
            <a:solidFill>
              <a:srgbClr val="F5FFE0"/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Polymorphism</a:t>
            </a:r>
            <a:endParaRPr lang="bg-BG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7309549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8" grpId="0" animBg="1"/>
      <p:bldP spid="1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dirty="0"/>
              <a:t>Build project that contain interface for drawable objects</a:t>
            </a:r>
          </a:p>
          <a:p>
            <a:r>
              <a:rPr lang="en-US" dirty="0"/>
              <a:t>Implements two type of shapes: </a:t>
            </a:r>
            <a:br>
              <a:rPr lang="en-US" dirty="0"/>
            </a:br>
            <a:r>
              <a:rPr lang="en-US" dirty="0"/>
              <a:t>Circle and Rectangle </a:t>
            </a:r>
          </a:p>
          <a:p>
            <a:r>
              <a:rPr lang="en-US" dirty="0"/>
              <a:t>Both classes have to print on console </a:t>
            </a:r>
            <a:br>
              <a:rPr lang="en-US" dirty="0"/>
            </a:br>
            <a:r>
              <a:rPr lang="en-US" dirty="0"/>
              <a:t>their shape with "*".</a:t>
            </a:r>
          </a:p>
        </p:txBody>
      </p:sp>
      <p:sp>
        <p:nvSpPr>
          <p:cNvPr id="793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Shapes Drawing 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641425" y="4574447"/>
            <a:ext cx="3598731" cy="1630467"/>
            <a:chOff x="-307258" y="1714897"/>
            <a:chExt cx="1971792" cy="1630467"/>
          </a:xfrm>
        </p:grpSpPr>
        <p:sp>
          <p:nvSpPr>
            <p:cNvPr id="9" name="Rectangle 3"/>
            <p:cNvSpPr>
              <a:spLocks noChangeArrowheads="1"/>
            </p:cNvSpPr>
            <p:nvPr/>
          </p:nvSpPr>
          <p:spPr bwMode="auto">
            <a:xfrm>
              <a:off x="-306388" y="1714897"/>
              <a:ext cx="1970922" cy="10668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lIns="108000" tIns="108000" rIns="108000" bIns="108000">
              <a:noAutofit/>
            </a:bodyPr>
            <a:lstStyle/>
            <a:p>
              <a:pPr algn="ctr" eaLnBrk="0" hangingPunct="0">
                <a:lnSpc>
                  <a:spcPts val="3000"/>
                </a:lnSpc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&lt;&lt;Drawable&gt;&gt;</a:t>
              </a:r>
            </a:p>
            <a:p>
              <a:pPr algn="ctr" eaLnBrk="0" hangingPunct="0">
                <a:lnSpc>
                  <a:spcPts val="3000"/>
                </a:lnSpc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Circle</a:t>
              </a:r>
              <a:endParaRPr lang="en-US" sz="1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" name="Rectangle 4"/>
            <p:cNvSpPr>
              <a:spLocks noChangeArrowheads="1"/>
            </p:cNvSpPr>
            <p:nvPr/>
          </p:nvSpPr>
          <p:spPr bwMode="auto">
            <a:xfrm>
              <a:off x="-307258" y="2781697"/>
              <a:ext cx="1970922" cy="563667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lIns="108000" tIns="108000" rIns="108000" bIns="108000">
              <a:noAutofit/>
            </a:bodyPr>
            <a:lstStyle/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-radius: Integer</a:t>
              </a:r>
              <a:endParaRPr lang="en-US" sz="2000" b="1" noProof="1">
                <a:latin typeface="Consolas" panose="020B0609020204030204" pitchFamily="49" charset="0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4676269" y="4193338"/>
            <a:ext cx="3429001" cy="2011576"/>
            <a:chOff x="-306388" y="1581920"/>
            <a:chExt cx="1878795" cy="2011576"/>
          </a:xfrm>
        </p:grpSpPr>
        <p:sp>
          <p:nvSpPr>
            <p:cNvPr id="17" name="Rectangle 3"/>
            <p:cNvSpPr>
              <a:spLocks noChangeArrowheads="1"/>
            </p:cNvSpPr>
            <p:nvPr/>
          </p:nvSpPr>
          <p:spPr bwMode="auto">
            <a:xfrm>
              <a:off x="-306388" y="1581920"/>
              <a:ext cx="1878795" cy="10668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lIns="108000" tIns="108000" rIns="108000" bIns="108000">
              <a:noAutofit/>
            </a:bodyPr>
            <a:lstStyle/>
            <a:p>
              <a:pPr algn="ctr" eaLnBrk="0" hangingPunct="0">
                <a:lnSpc>
                  <a:spcPts val="3000"/>
                </a:lnSpc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&lt;&lt;Drawable&gt;&gt;</a:t>
              </a:r>
            </a:p>
            <a:p>
              <a:pPr algn="ctr" eaLnBrk="0" hangingPunct="0">
                <a:lnSpc>
                  <a:spcPts val="3000"/>
                </a:lnSpc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Rectangle</a:t>
              </a:r>
            </a:p>
          </p:txBody>
        </p:sp>
        <p:sp>
          <p:nvSpPr>
            <p:cNvPr id="20" name="Rectangle 4"/>
            <p:cNvSpPr>
              <a:spLocks noChangeArrowheads="1"/>
            </p:cNvSpPr>
            <p:nvPr/>
          </p:nvSpPr>
          <p:spPr bwMode="auto">
            <a:xfrm>
              <a:off x="-306388" y="2651771"/>
              <a:ext cx="1878795" cy="941725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lIns="108000" tIns="108000" rIns="108000" bIns="108000">
              <a:noAutofit/>
            </a:bodyPr>
            <a:lstStyle/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-width: Integer</a:t>
              </a:r>
            </a:p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-height: Integer</a:t>
              </a: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7770812" y="1876139"/>
            <a:ext cx="3124200" cy="1508443"/>
            <a:chOff x="5226904" y="1466400"/>
            <a:chExt cx="3124200" cy="1508443"/>
          </a:xfrm>
        </p:grpSpPr>
        <p:sp>
          <p:nvSpPr>
            <p:cNvPr id="38" name="Rectangle 3"/>
            <p:cNvSpPr>
              <a:spLocks noChangeArrowheads="1"/>
            </p:cNvSpPr>
            <p:nvPr/>
          </p:nvSpPr>
          <p:spPr bwMode="auto">
            <a:xfrm>
              <a:off x="5226904" y="1466400"/>
              <a:ext cx="3124200" cy="945033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lIns="108000" tIns="108000" rIns="108000" bIns="108000">
              <a:noAutofit/>
            </a:bodyPr>
            <a:lstStyle/>
            <a:p>
              <a:pPr algn="ctr" eaLnBrk="0" hangingPunct="0">
                <a:lnSpc>
                  <a:spcPts val="3000"/>
                </a:lnSpc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&lt;&lt;interface&gt;&gt;</a:t>
              </a:r>
            </a:p>
            <a:p>
              <a:pPr algn="ctr" eaLnBrk="0" hangingPunct="0">
                <a:lnSpc>
                  <a:spcPts val="3000"/>
                </a:lnSpc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Drawable</a:t>
              </a:r>
              <a:endParaRPr lang="en-US" sz="1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" name="Rectangle 4"/>
            <p:cNvSpPr>
              <a:spLocks noChangeArrowheads="1"/>
            </p:cNvSpPr>
            <p:nvPr/>
          </p:nvSpPr>
          <p:spPr bwMode="auto">
            <a:xfrm>
              <a:off x="5226904" y="2411176"/>
              <a:ext cx="3124200" cy="563667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lIns="108000" tIns="108000" rIns="108000" bIns="108000">
              <a:noAutofit/>
            </a:bodyPr>
            <a:lstStyle/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+draw()</a:t>
              </a:r>
              <a:endParaRPr lang="en-US" sz="2000" b="1" noProof="1">
                <a:latin typeface="Consolas" panose="020B0609020204030204" pitchFamily="49" charset="0"/>
              </a:endParaRPr>
            </a:p>
          </p:txBody>
        </p:sp>
      </p:grpSp>
      <p:sp>
        <p:nvSpPr>
          <p:cNvPr id="34" name="Rectangle 33"/>
          <p:cNvSpPr/>
          <p:nvPr/>
        </p:nvSpPr>
        <p:spPr>
          <a:xfrm>
            <a:off x="9334024" y="4753808"/>
            <a:ext cx="1789588" cy="1311780"/>
          </a:xfrm>
          <a:prstGeom prst="rect">
            <a:avLst/>
          </a:prstGeom>
          <a:noFill/>
          <a:ln w="5715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40" name="Oval 39"/>
          <p:cNvSpPr/>
          <p:nvPr/>
        </p:nvSpPr>
        <p:spPr>
          <a:xfrm>
            <a:off x="10645024" y="4329358"/>
            <a:ext cx="914400" cy="914400"/>
          </a:xfrm>
          <a:prstGeom prst="ellipse">
            <a:avLst/>
          </a:prstGeom>
          <a:noFill/>
          <a:ln w="5715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47" name="Oval 46"/>
          <p:cNvSpPr/>
          <p:nvPr/>
        </p:nvSpPr>
        <p:spPr>
          <a:xfrm>
            <a:off x="9347560" y="5151188"/>
            <a:ext cx="914400" cy="914400"/>
          </a:xfrm>
          <a:prstGeom prst="ellipse">
            <a:avLst/>
          </a:prstGeom>
          <a:noFill/>
          <a:ln w="5715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</p:spTree>
    <p:extLst>
      <p:ext uri="{BB962C8B-B14F-4D97-AF65-F5344CB8AC3E}">
        <p14:creationId xmlns:p14="http://schemas.microsoft.com/office/powerpoint/2010/main" val="2438825883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793602" name="Rectangle 2"/>
          <p:cNvSpPr>
            <a:spLocks noGrp="1" noChangeArrowheads="1"/>
          </p:cNvSpPr>
          <p:nvPr>
            <p:ph type="title"/>
          </p:nvPr>
        </p:nvSpPr>
        <p:spPr>
          <a:xfrm>
            <a:off x="188815" y="0"/>
            <a:ext cx="9577597" cy="1110780"/>
          </a:xfrm>
        </p:spPr>
        <p:txBody>
          <a:bodyPr/>
          <a:lstStyle/>
          <a:p>
            <a:r>
              <a:rPr lang="en-US" dirty="0"/>
              <a:t>Solution: Shapes Drawing</a:t>
            </a:r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531813" y="1143000"/>
            <a:ext cx="11125200" cy="138499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public interface Drawable {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void draw();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}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31813" y="4737318"/>
            <a:ext cx="11125200" cy="181588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public class Circle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implements Drawable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{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//TODO Add fields and constructor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@Override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public void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draw()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{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slide 18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} }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531813" y="2724715"/>
            <a:ext cx="11125200" cy="181588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public class Rectangle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implements Drawable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{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//TODO Add fields and constructor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@Override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public void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draw()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{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slide 17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} }</a:t>
            </a:r>
          </a:p>
        </p:txBody>
      </p:sp>
    </p:spTree>
    <p:extLst>
      <p:ext uri="{BB962C8B-B14F-4D97-AF65-F5344CB8AC3E}">
        <p14:creationId xmlns:p14="http://schemas.microsoft.com/office/powerpoint/2010/main" val="996526402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793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Shapes Drawing - Rectangle Draw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454395" y="1151121"/>
            <a:ext cx="11349525" cy="529375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fontAlgn="base"/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Public class Rectangle implements Drawable {</a:t>
            </a:r>
          </a:p>
          <a:p>
            <a:pPr fontAlgn="base"/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public void draw() {</a:t>
            </a:r>
          </a:p>
          <a:p>
            <a:pPr fontAlgn="base"/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for (int i = 0; i &lt; height; i++) {</a:t>
            </a:r>
          </a:p>
          <a:p>
            <a:pPr fontAlgn="base"/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 System.out.print("*");</a:t>
            </a:r>
          </a:p>
          <a:p>
            <a:pPr fontAlgn="base"/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 for (int k = 1; k &lt; width - 1; k++) {</a:t>
            </a:r>
          </a:p>
          <a:p>
            <a:pPr fontAlgn="base"/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   System.out.print(" ");</a:t>
            </a:r>
          </a:p>
          <a:p>
            <a:pPr fontAlgn="base"/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   if (i == 0 || i == (height - 1)) {</a:t>
            </a:r>
          </a:p>
          <a:p>
            <a:pPr fontAlgn="base"/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     System.out.print("*");</a:t>
            </a:r>
          </a:p>
          <a:p>
            <a:pPr fontAlgn="base"/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   } else {</a:t>
            </a:r>
          </a:p>
          <a:p>
            <a:pPr fontAlgn="base"/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     System.out.print(" ");</a:t>
            </a:r>
          </a:p>
          <a:p>
            <a:pPr fontAlgn="base"/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   } }</a:t>
            </a:r>
          </a:p>
          <a:p>
            <a:pPr fontAlgn="base"/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 System.out.print(" "); System.out.print("*");   </a:t>
            </a:r>
            <a:b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</a:b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 System.out.print("\n"); } } }</a:t>
            </a:r>
          </a:p>
        </p:txBody>
      </p:sp>
    </p:spTree>
    <p:extLst>
      <p:ext uri="{BB962C8B-B14F-4D97-AF65-F5344CB8AC3E}">
        <p14:creationId xmlns:p14="http://schemas.microsoft.com/office/powerpoint/2010/main" val="2141273053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793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Shapes Drawing - Circle Draw 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454395" y="1151121"/>
            <a:ext cx="11349525" cy="529375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fontAlgn="base"/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public class Circle implements Drawable {</a:t>
            </a:r>
          </a:p>
          <a:p>
            <a:pPr fontAlgn="base"/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public void draw() {</a:t>
            </a:r>
          </a:p>
          <a:p>
            <a:pPr fontAlgn="base"/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 double r_in = this.radius - 0.4;</a:t>
            </a:r>
          </a:p>
          <a:p>
            <a:pPr fontAlgn="base"/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 double r_out = this.radius + 0.4;</a:t>
            </a:r>
          </a:p>
          <a:p>
            <a:pPr fontAlgn="base"/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 for(double y = this.radius; y &gt;= -this.radius; --y) {</a:t>
            </a:r>
          </a:p>
          <a:p>
            <a:pPr fontAlgn="base"/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   for(double x = -this.radius; x &lt; r_out; x += 0.5) {</a:t>
            </a:r>
          </a:p>
          <a:p>
            <a:pPr fontAlgn="base"/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     double value = x * x + y * y;</a:t>
            </a:r>
          </a:p>
          <a:p>
            <a:pPr fontAlgn="base"/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     if(value &gt;= r_in * r_in &amp;&amp; value &lt;= r_out * r_out) {</a:t>
            </a:r>
          </a:p>
          <a:p>
            <a:pPr fontAlgn="base"/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       System.out.print("*");</a:t>
            </a:r>
          </a:p>
          <a:p>
            <a:pPr fontAlgn="base"/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     } else {</a:t>
            </a:r>
          </a:p>
          <a:p>
            <a:pPr fontAlgn="base"/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       System.out.print(" ");</a:t>
            </a:r>
          </a:p>
          <a:p>
            <a:pPr fontAlgn="base"/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     } }</a:t>
            </a:r>
          </a:p>
          <a:p>
            <a:pPr fontAlgn="base"/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 System.out.println(); } } } </a:t>
            </a:r>
          </a:p>
        </p:txBody>
      </p:sp>
    </p:spTree>
    <p:extLst>
      <p:ext uri="{BB962C8B-B14F-4D97-AF65-F5344CB8AC3E}">
        <p14:creationId xmlns:p14="http://schemas.microsoft.com/office/powerpoint/2010/main" val="1336470422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793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Car Shop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5850069" y="1600200"/>
            <a:ext cx="5716343" cy="1710211"/>
            <a:chOff x="5180012" y="1828800"/>
            <a:chExt cx="5716343" cy="1710211"/>
          </a:xfrm>
        </p:grpSpPr>
        <p:grpSp>
          <p:nvGrpSpPr>
            <p:cNvPr id="8" name="Group 7"/>
            <p:cNvGrpSpPr/>
            <p:nvPr/>
          </p:nvGrpSpPr>
          <p:grpSpPr>
            <a:xfrm>
              <a:off x="5180012" y="1828800"/>
              <a:ext cx="5715000" cy="1136939"/>
              <a:chOff x="-306388" y="2077297"/>
              <a:chExt cx="3131324" cy="1136939"/>
            </a:xfrm>
          </p:grpSpPr>
          <p:sp>
            <p:nvSpPr>
              <p:cNvPr id="9" name="Rectangle 3"/>
              <p:cNvSpPr>
                <a:spLocks noChangeArrowheads="1"/>
              </p:cNvSpPr>
              <p:nvPr/>
            </p:nvSpPr>
            <p:spPr bwMode="auto">
              <a:xfrm>
                <a:off x="-306388" y="2077297"/>
                <a:ext cx="3131324" cy="582633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  <a:alpha val="15000"/>
                </a:schemeClr>
              </a:solidFill>
              <a:ln w="25400">
                <a:solidFill>
                  <a:schemeClr val="accent5">
                    <a:lumMod val="20000"/>
                    <a:lumOff val="80000"/>
                  </a:schemeClr>
                </a:solidFill>
              </a:ln>
            </p:spPr>
            <p:txBody>
              <a:bodyPr wrap="square" lIns="108000" tIns="108000" rIns="108000" bIns="108000">
                <a:noAutofit/>
              </a:bodyPr>
              <a:lstStyle/>
              <a:p>
                <a:pPr algn="ctr" eaLnBrk="0" hangingPunct="0">
                  <a:lnSpc>
                    <a:spcPts val="3000"/>
                  </a:lnSpc>
                  <a:spcBef>
                    <a:spcPts val="0"/>
                  </a:spcBef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</a:pPr>
                <a:r>
                  <a:rPr lang="en-US" sz="2800" b="1" noProof="1">
                    <a:latin typeface="Consolas" panose="020B0609020204030204" pitchFamily="49" charset="0"/>
                  </a:rPr>
                  <a:t>Seat</a:t>
                </a:r>
                <a:endParaRPr lang="en-US" sz="1800" b="1" noProof="1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0" name="Rectangle 4"/>
              <p:cNvSpPr>
                <a:spLocks noChangeArrowheads="1"/>
              </p:cNvSpPr>
              <p:nvPr/>
            </p:nvSpPr>
            <p:spPr bwMode="auto">
              <a:xfrm>
                <a:off x="-306388" y="2650569"/>
                <a:ext cx="3131324" cy="563667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  <a:alpha val="15000"/>
                </a:schemeClr>
              </a:solidFill>
              <a:ln w="25400">
                <a:solidFill>
                  <a:schemeClr val="accent5">
                    <a:lumMod val="20000"/>
                    <a:lumOff val="80000"/>
                  </a:schemeClr>
                </a:solidFill>
              </a:ln>
            </p:spPr>
            <p:txBody>
              <a:bodyPr wrap="square" lIns="108000" tIns="108000" rIns="108000" bIns="108000">
                <a:noAutofit/>
              </a:bodyPr>
              <a:lstStyle/>
              <a:p>
                <a:pPr eaLnBrk="0" hangingPunct="0">
                  <a:lnSpc>
                    <a:spcPts val="3000"/>
                  </a:lnSpc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</a:pPr>
                <a:r>
                  <a:rPr lang="en-US" sz="2800" b="1" noProof="1">
                    <a:latin typeface="Consolas" panose="020B0609020204030204" pitchFamily="49" charset="0"/>
                  </a:rPr>
                  <a:t>-countryProduced: String</a:t>
                </a:r>
                <a:endParaRPr lang="en-US" sz="2000" b="1" noProof="1"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12" name="Rectangle 4"/>
            <p:cNvSpPr>
              <a:spLocks noChangeArrowheads="1"/>
            </p:cNvSpPr>
            <p:nvPr/>
          </p:nvSpPr>
          <p:spPr bwMode="auto">
            <a:xfrm>
              <a:off x="5181355" y="2975344"/>
              <a:ext cx="5715000" cy="563667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lIns="108000" tIns="108000" rIns="108000" bIns="108000">
              <a:noAutofit/>
            </a:bodyPr>
            <a:lstStyle/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+toString(): String</a:t>
              </a:r>
              <a:endParaRPr lang="en-US" sz="2000" b="1" noProof="1">
                <a:latin typeface="Consolas" panose="020B0609020204030204" pitchFamily="49" charset="0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813991" y="2819400"/>
            <a:ext cx="4608598" cy="2863484"/>
            <a:chOff x="5180012" y="1333423"/>
            <a:chExt cx="4608598" cy="2863484"/>
          </a:xfrm>
        </p:grpSpPr>
        <p:grpSp>
          <p:nvGrpSpPr>
            <p:cNvPr id="15" name="Group 14"/>
            <p:cNvGrpSpPr/>
            <p:nvPr/>
          </p:nvGrpSpPr>
          <p:grpSpPr>
            <a:xfrm>
              <a:off x="5180012" y="1333423"/>
              <a:ext cx="4608598" cy="1514716"/>
              <a:chOff x="-306388" y="1581920"/>
              <a:chExt cx="2525112" cy="1514716"/>
            </a:xfrm>
          </p:grpSpPr>
          <p:sp>
            <p:nvSpPr>
              <p:cNvPr id="17" name="Rectangle 3"/>
              <p:cNvSpPr>
                <a:spLocks noChangeArrowheads="1"/>
              </p:cNvSpPr>
              <p:nvPr/>
            </p:nvSpPr>
            <p:spPr bwMode="auto">
              <a:xfrm>
                <a:off x="-306388" y="1581920"/>
                <a:ext cx="2525112" cy="878149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  <a:alpha val="15000"/>
                </a:schemeClr>
              </a:solidFill>
              <a:ln w="25400">
                <a:solidFill>
                  <a:schemeClr val="accent5">
                    <a:lumMod val="20000"/>
                    <a:lumOff val="80000"/>
                  </a:schemeClr>
                </a:solidFill>
              </a:ln>
            </p:spPr>
            <p:txBody>
              <a:bodyPr wrap="square" lIns="108000" tIns="108000" rIns="108000" bIns="108000">
                <a:noAutofit/>
              </a:bodyPr>
              <a:lstStyle/>
              <a:p>
                <a:pPr algn="ctr" eaLnBrk="0" hangingPunct="0">
                  <a:lnSpc>
                    <a:spcPts val="3000"/>
                  </a:lnSpc>
                  <a:spcBef>
                    <a:spcPts val="0"/>
                  </a:spcBef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</a:pPr>
                <a:r>
                  <a:rPr lang="en-US" sz="2800" b="1" noProof="1">
                    <a:latin typeface="Consolas" panose="020B0609020204030204" pitchFamily="49" charset="0"/>
                  </a:rPr>
                  <a:t>&lt;&lt;interface&gt;&gt;</a:t>
                </a:r>
              </a:p>
              <a:p>
                <a:pPr algn="ctr" eaLnBrk="0" hangingPunct="0">
                  <a:lnSpc>
                    <a:spcPts val="3000"/>
                  </a:lnSpc>
                  <a:spcBef>
                    <a:spcPts val="0"/>
                  </a:spcBef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</a:pPr>
                <a:r>
                  <a:rPr lang="en-US" sz="2800" b="1" noProof="1">
                    <a:latin typeface="Consolas" panose="020B0609020204030204" pitchFamily="49" charset="0"/>
                  </a:rPr>
                  <a:t>&lt;&lt;Car&gt;&gt;</a:t>
                </a:r>
              </a:p>
            </p:txBody>
          </p:sp>
          <p:sp>
            <p:nvSpPr>
              <p:cNvPr id="20" name="Rectangle 4"/>
              <p:cNvSpPr>
                <a:spLocks noChangeArrowheads="1"/>
              </p:cNvSpPr>
              <p:nvPr/>
            </p:nvSpPr>
            <p:spPr bwMode="auto">
              <a:xfrm>
                <a:off x="-306388" y="2460070"/>
                <a:ext cx="2525112" cy="636566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  <a:alpha val="15000"/>
                </a:schemeClr>
              </a:solidFill>
              <a:ln w="25400">
                <a:solidFill>
                  <a:schemeClr val="accent5">
                    <a:lumMod val="20000"/>
                    <a:lumOff val="80000"/>
                  </a:schemeClr>
                </a:solidFill>
              </a:ln>
            </p:spPr>
            <p:txBody>
              <a:bodyPr wrap="square" lIns="108000" tIns="108000" rIns="108000" bIns="108000">
                <a:noAutofit/>
              </a:bodyPr>
              <a:lstStyle/>
              <a:p>
                <a:pPr eaLnBrk="0" hangingPunct="0">
                  <a:lnSpc>
                    <a:spcPts val="3000"/>
                  </a:lnSpc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</a:pPr>
                <a:r>
                  <a:rPr lang="en-US" sz="2800" b="1" noProof="1">
                    <a:latin typeface="Consolas" panose="020B0609020204030204" pitchFamily="49" charset="0"/>
                  </a:rPr>
                  <a:t>+TIRES: Integer</a:t>
                </a:r>
                <a:endParaRPr lang="en-US" sz="2000" b="1" noProof="1"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16" name="Rectangle 4"/>
            <p:cNvSpPr>
              <a:spLocks noChangeArrowheads="1"/>
            </p:cNvSpPr>
            <p:nvPr/>
          </p:nvSpPr>
          <p:spPr bwMode="auto">
            <a:xfrm>
              <a:off x="5184286" y="2857423"/>
              <a:ext cx="4604324" cy="1339484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lIns="108000" tIns="108000" rIns="108000" bIns="108000">
              <a:noAutofit/>
            </a:bodyPr>
            <a:lstStyle/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+getModel()</a:t>
              </a:r>
            </a:p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+getColor()</a:t>
              </a:r>
            </a:p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+getHorsePower()</a:t>
              </a:r>
            </a:p>
          </p:txBody>
        </p:sp>
      </p:grpSp>
      <p:sp>
        <p:nvSpPr>
          <p:cNvPr id="4" name="Oval 3"/>
          <p:cNvSpPr/>
          <p:nvPr/>
        </p:nvSpPr>
        <p:spPr>
          <a:xfrm>
            <a:off x="3732212" y="1714788"/>
            <a:ext cx="381000" cy="3810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21" name="TextBox 20"/>
          <p:cNvSpPr txBox="1"/>
          <p:nvPr/>
        </p:nvSpPr>
        <p:spPr>
          <a:xfrm>
            <a:off x="1421813" y="1536502"/>
            <a:ext cx="22977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Serializable</a:t>
            </a:r>
            <a:endParaRPr lang="bg-BG" sz="2800" dirty="0"/>
          </a:p>
        </p:txBody>
      </p:sp>
      <p:cxnSp>
        <p:nvCxnSpPr>
          <p:cNvPr id="6" name="Straight Connector 5"/>
          <p:cNvCxnSpPr>
            <a:cxnSpLocks/>
            <a:stCxn id="4" idx="6"/>
            <a:endCxn id="9" idx="1"/>
          </p:cNvCxnSpPr>
          <p:nvPr/>
        </p:nvCxnSpPr>
        <p:spPr>
          <a:xfrm flipV="1">
            <a:off x="4113212" y="1891517"/>
            <a:ext cx="1736857" cy="1377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12" idx="2"/>
          </p:cNvCxnSpPr>
          <p:nvPr/>
        </p:nvCxnSpPr>
        <p:spPr>
          <a:xfrm flipH="1">
            <a:off x="8707569" y="3310411"/>
            <a:ext cx="1343" cy="705422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endCxn id="20" idx="3"/>
          </p:cNvCxnSpPr>
          <p:nvPr/>
        </p:nvCxnSpPr>
        <p:spPr>
          <a:xfrm flipH="1" flipV="1">
            <a:off x="5422589" y="4015833"/>
            <a:ext cx="3284980" cy="18190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0012" y="4421191"/>
            <a:ext cx="2140032" cy="1681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095562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	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333535"/>
          </a:xfrm>
        </p:spPr>
        <p:txBody>
          <a:bodyPr>
            <a:normAutofit/>
          </a:bodyPr>
          <a:lstStyle/>
          <a:p>
            <a:pPr marL="444500" indent="-444500">
              <a:lnSpc>
                <a:spcPct val="100000"/>
              </a:lnSpc>
              <a:buFontTx/>
              <a:buAutoNum type="arabicPeriod"/>
            </a:pPr>
            <a:r>
              <a:rPr lang="en-US" sz="3200" dirty="0"/>
              <a:t>Abstraction</a:t>
            </a:r>
          </a:p>
          <a:p>
            <a:pPr marL="444500" indent="-444500">
              <a:lnSpc>
                <a:spcPct val="100000"/>
              </a:lnSpc>
              <a:buFontTx/>
              <a:buAutoNum type="arabicPeriod"/>
            </a:pPr>
            <a:r>
              <a:rPr lang="en-US" sz="3200" dirty="0"/>
              <a:t>Interface</a:t>
            </a:r>
          </a:p>
          <a:p>
            <a:pPr marL="444500" indent="-444500">
              <a:lnSpc>
                <a:spcPct val="100000"/>
              </a:lnSpc>
              <a:buFontTx/>
              <a:buAutoNum type="arabicPeriod"/>
            </a:pPr>
            <a:r>
              <a:rPr lang="en-US" sz="3200" dirty="0"/>
              <a:t>Inheritance</a:t>
            </a:r>
          </a:p>
          <a:p>
            <a:pPr marL="444500" indent="-444500">
              <a:lnSpc>
                <a:spcPct val="100000"/>
              </a:lnSpc>
              <a:buFontTx/>
              <a:buAutoNum type="arabicPeriod"/>
            </a:pPr>
            <a:r>
              <a:rPr lang="en-US" sz="3200" dirty="0"/>
              <a:t>Polymorphism</a:t>
            </a:r>
          </a:p>
          <a:p>
            <a:pPr marL="444500" indent="-444500">
              <a:lnSpc>
                <a:spcPct val="100000"/>
              </a:lnSpc>
              <a:buFontTx/>
              <a:buAutoNum type="arabicPeriod"/>
            </a:pPr>
            <a:r>
              <a:rPr lang="en-US" sz="3200" dirty="0"/>
              <a:t>Override / Overload</a:t>
            </a:r>
          </a:p>
          <a:p>
            <a:pPr marL="444500" indent="-444500">
              <a:lnSpc>
                <a:spcPct val="100000"/>
              </a:lnSpc>
              <a:buFontTx/>
              <a:buAutoNum type="arabicPeriod"/>
            </a:pPr>
            <a:endParaRPr lang="en-US" sz="3200" dirty="0"/>
          </a:p>
          <a:p>
            <a:pPr marL="444500" indent="-444500">
              <a:lnSpc>
                <a:spcPct val="100000"/>
              </a:lnSpc>
              <a:buFontTx/>
              <a:buAutoNum type="arabicPeriod"/>
            </a:pPr>
            <a:endParaRPr lang="en-US" sz="32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1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1997" y="2049657"/>
            <a:ext cx="3074424" cy="3964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4989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793602" name="Rectangle 2"/>
          <p:cNvSpPr>
            <a:spLocks noGrp="1" noChangeArrowheads="1"/>
          </p:cNvSpPr>
          <p:nvPr>
            <p:ph type="title"/>
          </p:nvPr>
        </p:nvSpPr>
        <p:spPr>
          <a:xfrm>
            <a:off x="188815" y="0"/>
            <a:ext cx="9577597" cy="1110780"/>
          </a:xfrm>
        </p:spPr>
        <p:txBody>
          <a:bodyPr/>
          <a:lstStyle/>
          <a:p>
            <a:r>
              <a:rPr lang="en-US" dirty="0"/>
              <a:t>Solution: Car Shop</a:t>
            </a:r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531813" y="1744682"/>
            <a:ext cx="11125200" cy="397031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public interface Car {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 int TIRES = 4;</a:t>
            </a:r>
          </a:p>
          <a:p>
            <a:pPr fontAlgn="base"/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 String getModel();</a:t>
            </a:r>
          </a:p>
          <a:p>
            <a:pPr fontAlgn="base"/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 String getColor();</a:t>
            </a:r>
          </a:p>
          <a:p>
            <a:pPr fontAlgn="base"/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 int getHorsePower();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}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6243935"/>
            <a:ext cx="119952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3"/>
              </a:rPr>
              <a:t>https://judge.softuni.bg/Contests/Compete/Index/498#3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8709457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793602" name="Rectangle 2"/>
          <p:cNvSpPr>
            <a:spLocks noGrp="1" noChangeArrowheads="1"/>
          </p:cNvSpPr>
          <p:nvPr>
            <p:ph type="title"/>
          </p:nvPr>
        </p:nvSpPr>
        <p:spPr>
          <a:xfrm>
            <a:off x="188815" y="-76200"/>
            <a:ext cx="9577597" cy="1110780"/>
          </a:xfrm>
        </p:spPr>
        <p:txBody>
          <a:bodyPr/>
          <a:lstStyle/>
          <a:p>
            <a:r>
              <a:rPr lang="en-US" dirty="0"/>
              <a:t>Solution: Car Shop</a:t>
            </a:r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383687" y="990600"/>
            <a:ext cx="11349525" cy="526297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public class Seat implements Car, Serializable {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//TODO: Add fields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//TODO: Add constructor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//TODO: Add private methods</a:t>
            </a:r>
          </a:p>
          <a:p>
            <a:pPr fontAlgn="base"/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@Override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public String getModel() { return this.model; }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@Override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public String getColor() { return this.color; }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@Override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public int getHorsePower() { return this.horsePower; } 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}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6248400"/>
            <a:ext cx="119952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3"/>
              </a:rPr>
              <a:t>https://judge.softuni.bg/Contests/Compete/Index/498#3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9301489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2084" y="5011645"/>
            <a:ext cx="9806728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GB" dirty="0"/>
              <a:t>Interfaces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012084" y="5831062"/>
            <a:ext cx="9806728" cy="719034"/>
          </a:xfrm>
        </p:spPr>
        <p:txBody>
          <a:bodyPr/>
          <a:lstStyle/>
          <a:p>
            <a:r>
              <a:rPr lang="en-US" dirty="0"/>
              <a:t>Live Exercises in Class (Lab)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5412" y="777409"/>
            <a:ext cx="3524026" cy="363756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3412" y="1219200"/>
            <a:ext cx="32004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4159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dirty="0"/>
              <a:t>Interface can extend another interface</a:t>
            </a:r>
          </a:p>
        </p:txBody>
      </p:sp>
      <p:sp>
        <p:nvSpPr>
          <p:cNvPr id="793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Extend Interface</a:t>
            </a: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836612" y="4267200"/>
            <a:ext cx="10515600" cy="156966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fontAlgn="base"/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public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interface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Printable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extends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Showable { </a:t>
            </a:r>
            <a:b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void print();</a:t>
            </a:r>
          </a:p>
          <a:p>
            <a:pPr fontAlgn="base"/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836612" y="1981200"/>
            <a:ext cx="8229600" cy="206210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fontAlgn="base"/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public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interface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Showable  {</a:t>
            </a:r>
          </a:p>
          <a:p>
            <a:pPr fontAlgn="base"/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int MIN = 5;</a:t>
            </a:r>
          </a:p>
          <a:p>
            <a:pPr fontAlgn="base"/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void show();</a:t>
            </a:r>
          </a:p>
          <a:p>
            <a:pPr fontAlgn="base"/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1204" y="1981200"/>
            <a:ext cx="2041008" cy="2062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49635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dirty="0"/>
              <a:t>Class which implements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child interface MUST</a:t>
            </a:r>
            <a:r>
              <a:rPr lang="en-US" dirty="0"/>
              <a:t> provide implementation for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parent interface</a:t>
            </a:r>
            <a:r>
              <a:rPr lang="en-US" dirty="0"/>
              <a:t> too</a:t>
            </a:r>
          </a:p>
        </p:txBody>
      </p:sp>
      <p:sp>
        <p:nvSpPr>
          <p:cNvPr id="793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Extend Interface (2)</a:t>
            </a:r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722068" y="2604224"/>
            <a:ext cx="7353544" cy="333937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class Circle implements Printable {  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public void print() {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System.out.println("Hello");</a:t>
            </a:r>
          </a:p>
          <a:p>
            <a:pPr fontAlgn="base">
              <a:spcAft>
                <a:spcPts val="180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}  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public void show() {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System.out.println("Welcome");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}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2206" y="2133600"/>
            <a:ext cx="28575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68610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Refactor your first problem code</a:t>
            </a:r>
          </a:p>
          <a:p>
            <a:r>
              <a:rPr lang="en-US" dirty="0"/>
              <a:t>Add interface for sellable cars</a:t>
            </a:r>
          </a:p>
          <a:p>
            <a:r>
              <a:rPr lang="en-US" dirty="0"/>
              <a:t>Add interface for rentable cars</a:t>
            </a:r>
          </a:p>
          <a:p>
            <a:r>
              <a:rPr lang="en-US" dirty="0"/>
              <a:t>Add class Audi, which </a:t>
            </a:r>
            <a:br>
              <a:rPr lang="en-US" dirty="0"/>
            </a:br>
            <a:r>
              <a:rPr lang="en-US" dirty="0"/>
              <a:t>implements rentable</a:t>
            </a:r>
          </a:p>
        </p:txBody>
      </p:sp>
      <p:sp>
        <p:nvSpPr>
          <p:cNvPr id="793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Car Shop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513512" y="5165437"/>
            <a:ext cx="5334000" cy="1279342"/>
            <a:chOff x="4988745" y="1333424"/>
            <a:chExt cx="5334000" cy="1279342"/>
          </a:xfrm>
        </p:grpSpPr>
        <p:sp>
          <p:nvSpPr>
            <p:cNvPr id="17" name="Rectangle 3"/>
            <p:cNvSpPr>
              <a:spLocks noChangeArrowheads="1"/>
            </p:cNvSpPr>
            <p:nvPr/>
          </p:nvSpPr>
          <p:spPr bwMode="auto">
            <a:xfrm>
              <a:off x="4988745" y="1333424"/>
              <a:ext cx="5333999" cy="6096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lIns="108000" tIns="108000" rIns="108000" bIns="108000">
              <a:noAutofit/>
            </a:bodyPr>
            <a:lstStyle/>
            <a:p>
              <a:pPr algn="ctr" eaLnBrk="0" hangingPunct="0">
                <a:lnSpc>
                  <a:spcPts val="3000"/>
                </a:lnSpc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&lt;&lt;Sellable&gt;&gt;</a:t>
              </a:r>
            </a:p>
          </p:txBody>
        </p:sp>
        <p:sp>
          <p:nvSpPr>
            <p:cNvPr id="16" name="Rectangle 4"/>
            <p:cNvSpPr>
              <a:spLocks noChangeArrowheads="1"/>
            </p:cNvSpPr>
            <p:nvPr/>
          </p:nvSpPr>
          <p:spPr bwMode="auto">
            <a:xfrm>
              <a:off x="4988745" y="1943022"/>
              <a:ext cx="5334000" cy="669744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lIns="108000" tIns="108000" rIns="108000" bIns="108000">
              <a:noAutofit/>
            </a:bodyPr>
            <a:lstStyle/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+getPrice(): Double</a:t>
              </a: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6170611" y="4724400"/>
            <a:ext cx="5105401" cy="1720379"/>
            <a:chOff x="4683209" y="1333424"/>
            <a:chExt cx="5105401" cy="1720379"/>
          </a:xfrm>
        </p:grpSpPr>
        <p:sp>
          <p:nvSpPr>
            <p:cNvPr id="24" name="Rectangle 3"/>
            <p:cNvSpPr>
              <a:spLocks noChangeArrowheads="1"/>
            </p:cNvSpPr>
            <p:nvPr/>
          </p:nvSpPr>
          <p:spPr bwMode="auto">
            <a:xfrm>
              <a:off x="4683209" y="1333424"/>
              <a:ext cx="5105401" cy="6096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lIns="108000" tIns="108000" rIns="108000" bIns="108000">
              <a:noAutofit/>
            </a:bodyPr>
            <a:lstStyle/>
            <a:p>
              <a:pPr algn="ctr" eaLnBrk="0" hangingPunct="0">
                <a:lnSpc>
                  <a:spcPts val="3000"/>
                </a:lnSpc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&lt;&lt;Rentable&gt;&gt;</a:t>
              </a:r>
            </a:p>
          </p:txBody>
        </p:sp>
        <p:sp>
          <p:nvSpPr>
            <p:cNvPr id="25" name="Rectangle 4"/>
            <p:cNvSpPr>
              <a:spLocks noChangeArrowheads="1"/>
            </p:cNvSpPr>
            <p:nvPr/>
          </p:nvSpPr>
          <p:spPr bwMode="auto">
            <a:xfrm>
              <a:off x="4683210" y="1943023"/>
              <a:ext cx="5105400" cy="111078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lIns="108000" tIns="108000" rIns="108000" bIns="108000">
              <a:noAutofit/>
            </a:bodyPr>
            <a:lstStyle/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+getMinRentDay(): Integer</a:t>
              </a:r>
            </a:p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+getPricePerDay(): Double</a:t>
              </a: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6667414" y="1913119"/>
            <a:ext cx="4608598" cy="1896881"/>
            <a:chOff x="5180012" y="1653737"/>
            <a:chExt cx="4608598" cy="1896881"/>
          </a:xfrm>
        </p:grpSpPr>
        <p:sp>
          <p:nvSpPr>
            <p:cNvPr id="31" name="Rectangle 3"/>
            <p:cNvSpPr>
              <a:spLocks noChangeArrowheads="1"/>
            </p:cNvSpPr>
            <p:nvPr/>
          </p:nvSpPr>
          <p:spPr bwMode="auto">
            <a:xfrm>
              <a:off x="5180012" y="1653737"/>
              <a:ext cx="4608598" cy="557835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lIns="108000" tIns="108000" rIns="108000" bIns="108000">
              <a:noAutofit/>
            </a:bodyPr>
            <a:lstStyle/>
            <a:p>
              <a:pPr algn="ctr" eaLnBrk="0" hangingPunct="0">
                <a:lnSpc>
                  <a:spcPts val="3000"/>
                </a:lnSpc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&lt;&lt;Car&gt;&gt;</a:t>
              </a:r>
            </a:p>
          </p:txBody>
        </p:sp>
        <p:sp>
          <p:nvSpPr>
            <p:cNvPr id="30" name="Rectangle 4"/>
            <p:cNvSpPr>
              <a:spLocks noChangeArrowheads="1"/>
            </p:cNvSpPr>
            <p:nvPr/>
          </p:nvSpPr>
          <p:spPr bwMode="auto">
            <a:xfrm>
              <a:off x="5184286" y="2211134"/>
              <a:ext cx="4604324" cy="1339484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lIns="108000" tIns="108000" rIns="108000" bIns="108000">
              <a:noAutofit/>
            </a:bodyPr>
            <a:lstStyle/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+getModel()</a:t>
              </a:r>
            </a:p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+getColor()</a:t>
              </a:r>
            </a:p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+getHorsePower()</a:t>
              </a:r>
            </a:p>
          </p:txBody>
        </p:sp>
      </p:grpSp>
      <p:cxnSp>
        <p:nvCxnSpPr>
          <p:cNvPr id="18" name="Straight Arrow Connector 17"/>
          <p:cNvCxnSpPr>
            <a:stCxn id="30" idx="1"/>
            <a:endCxn id="17" idx="0"/>
          </p:cNvCxnSpPr>
          <p:nvPr/>
        </p:nvCxnSpPr>
        <p:spPr>
          <a:xfrm flipH="1">
            <a:off x="3180512" y="3140258"/>
            <a:ext cx="3491176" cy="202517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30" idx="2"/>
          </p:cNvCxnSpPr>
          <p:nvPr/>
        </p:nvCxnSpPr>
        <p:spPr>
          <a:xfrm>
            <a:off x="8973850" y="3810000"/>
            <a:ext cx="16162" cy="91440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3311428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793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Car Shop</a:t>
            </a:r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374586" y="1586805"/>
            <a:ext cx="11434826" cy="138499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public interface Sellable extends Car {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 Double getPrice();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}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374585" y="3544431"/>
            <a:ext cx="11434827" cy="224676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public interface Rentable extends Car{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 Integer getMinRentDay();</a:t>
            </a:r>
          </a:p>
          <a:p>
            <a:pPr fontAlgn="base"/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 Double getPricePerDay();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6243935"/>
            <a:ext cx="119952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3"/>
              </a:rPr>
              <a:t>https://judge.softuni.bg/Contests/Compete/Index/498#3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1259574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793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Car Shop</a:t>
            </a:r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474287" y="935534"/>
            <a:ext cx="11182725" cy="569386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public class Audi implements Rentable {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@Override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public String getModel() { return this.model; }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@Override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public String getColor() { return this.color; }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@Override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public int getHorsePower() { return this.horsePower; }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@Override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public Integer getMinRentDay() { 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 return this.minDaysForRent; }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@Override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public Double getPricePerDay() { 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 return this.pricePerDay; } }</a:t>
            </a:r>
          </a:p>
        </p:txBody>
      </p:sp>
    </p:spTree>
    <p:extLst>
      <p:ext uri="{BB962C8B-B14F-4D97-AF65-F5344CB8AC3E}">
        <p14:creationId xmlns:p14="http://schemas.microsoft.com/office/powerpoint/2010/main" val="3247084151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dirty="0"/>
              <a:t>Since Java 8, we can have method body in interface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If you need to Override default method think about you Design</a:t>
            </a:r>
          </a:p>
        </p:txBody>
      </p:sp>
      <p:sp>
        <p:nvSpPr>
          <p:cNvPr id="793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Default Method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836612" y="1981200"/>
            <a:ext cx="10134600" cy="304698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fontAlgn="base"/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public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interface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Drawable {</a:t>
            </a:r>
          </a:p>
          <a:p>
            <a:pPr fontAlgn="base"/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void draw();</a:t>
            </a:r>
          </a:p>
          <a:p>
            <a:pPr fontAlgn="base"/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default void msg() {</a:t>
            </a:r>
          </a:p>
          <a:p>
            <a:pPr fontAlgn="base"/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System.out.println("default method:)</a:t>
            </a:r>
          </a:p>
          <a:p>
            <a:pPr fontAlgn="base"/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fontAlgn="base"/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34242006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dirty="0"/>
              <a:t>Implementation doesn’t need for default methods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793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Default Method (2)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608012" y="1828800"/>
            <a:ext cx="10820400" cy="181588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class Rectangle implements Drawable{  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public void draw() { </a:t>
            </a:r>
            <a:b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</a:b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System.out.println("drawing rectangle"); }  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} 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597632" y="3844251"/>
            <a:ext cx="10820400" cy="267765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class TestInterfaceDefault {  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public static void main(String args[]) {  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Drawable d=new Rectangle();  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d.draw();  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d.msg();  </a:t>
            </a:r>
          </a:p>
          <a:p>
            <a:pPr fontAlgn="base"/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} } 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4511552" y="5567800"/>
            <a:ext cx="6906480" cy="95410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//drawing rectangle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//default method</a:t>
            </a:r>
          </a:p>
        </p:txBody>
      </p:sp>
    </p:spTree>
    <p:extLst>
      <p:ext uri="{BB962C8B-B14F-4D97-AF65-F5344CB8AC3E}">
        <p14:creationId xmlns:p14="http://schemas.microsoft.com/office/powerpoint/2010/main" val="417272532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br>
              <a:rPr lang="en-US" sz="6000" b="1" dirty="0"/>
            </a:br>
            <a:r>
              <a:rPr lang="en-US" sz="11500" b="1" noProof="1"/>
              <a:t>#JavaDB</a:t>
            </a:r>
            <a:endParaRPr lang="en-US" sz="6000" b="1" noProof="1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36176871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190413" y="990600"/>
            <a:ext cx="11804822" cy="5570355"/>
          </a:xfrm>
        </p:spPr>
        <p:txBody>
          <a:bodyPr/>
          <a:lstStyle/>
          <a:p>
            <a:r>
              <a:rPr lang="en-US" dirty="0"/>
              <a:t>Since Java 8, we can have static method in interface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793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Static Method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836612" y="1676400"/>
            <a:ext cx="10134600" cy="224676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public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interface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Drawable {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void draw();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static int cube(int x) {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return x*x*x;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 }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836612" y="4191000"/>
            <a:ext cx="10134600" cy="224676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public static void main(String args[]){  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Drawable d=new Rectangle();  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d.draw();  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System.out.println(Drawable.cube(3));  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} } 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9294812" y="5486400"/>
            <a:ext cx="1676400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//27</a:t>
            </a:r>
          </a:p>
        </p:txBody>
      </p:sp>
    </p:spTree>
    <p:extLst>
      <p:ext uri="{BB962C8B-B14F-4D97-AF65-F5344CB8AC3E}">
        <p14:creationId xmlns:p14="http://schemas.microsoft.com/office/powerpoint/2010/main" val="409116682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dirty="0"/>
              <a:t>Design project, which have: </a:t>
            </a:r>
          </a:p>
          <a:p>
            <a:pPr lvl="1">
              <a:spcBef>
                <a:spcPts val="0"/>
              </a:spcBef>
            </a:pPr>
            <a:r>
              <a:rPr lang="en-US" dirty="0"/>
              <a:t>Interface for Person</a:t>
            </a:r>
          </a:p>
          <a:p>
            <a:pPr lvl="1">
              <a:spcBef>
                <a:spcPts val="0"/>
              </a:spcBef>
            </a:pPr>
            <a:r>
              <a:rPr lang="en-US" dirty="0"/>
              <a:t>Three implementation </a:t>
            </a:r>
            <a:br>
              <a:rPr lang="en-US" dirty="0"/>
            </a:br>
            <a:r>
              <a:rPr lang="en-US" dirty="0"/>
              <a:t>for different nationality</a:t>
            </a:r>
          </a:p>
          <a:p>
            <a:pPr lvl="1">
              <a:spcBef>
                <a:spcPts val="0"/>
              </a:spcBef>
            </a:pPr>
            <a:r>
              <a:rPr lang="en-US" dirty="0"/>
              <a:t>Override where need</a:t>
            </a:r>
          </a:p>
        </p:txBody>
      </p:sp>
      <p:sp>
        <p:nvSpPr>
          <p:cNvPr id="793602" name="Rectangle 2"/>
          <p:cNvSpPr>
            <a:spLocks noGrp="1" noChangeArrowheads="1"/>
          </p:cNvSpPr>
          <p:nvPr>
            <p:ph type="title"/>
          </p:nvPr>
        </p:nvSpPr>
        <p:spPr>
          <a:xfrm>
            <a:off x="190413" y="75510"/>
            <a:ext cx="9577597" cy="1110780"/>
          </a:xfrm>
        </p:spPr>
        <p:txBody>
          <a:bodyPr/>
          <a:lstStyle/>
          <a:p>
            <a:r>
              <a:rPr lang="en-US" dirty="0"/>
              <a:t>Problem: Say Hi! 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608012" y="4193338"/>
            <a:ext cx="3400486" cy="1630467"/>
            <a:chOff x="-306388" y="1714897"/>
            <a:chExt cx="1970922" cy="1630467"/>
          </a:xfrm>
        </p:grpSpPr>
        <p:sp>
          <p:nvSpPr>
            <p:cNvPr id="9" name="Rectangle 3"/>
            <p:cNvSpPr>
              <a:spLocks noChangeArrowheads="1"/>
            </p:cNvSpPr>
            <p:nvPr/>
          </p:nvSpPr>
          <p:spPr bwMode="auto">
            <a:xfrm>
              <a:off x="-306388" y="1714897"/>
              <a:ext cx="1970922" cy="10668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lIns="108000" tIns="108000" rIns="108000" bIns="108000">
              <a:noAutofit/>
            </a:bodyPr>
            <a:lstStyle/>
            <a:p>
              <a:pPr algn="ctr" eaLnBrk="0" hangingPunct="0">
                <a:lnSpc>
                  <a:spcPts val="3000"/>
                </a:lnSpc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&lt;&lt;Person&gt;&gt;</a:t>
              </a:r>
            </a:p>
            <a:p>
              <a:pPr algn="ctr" eaLnBrk="0" hangingPunct="0">
                <a:lnSpc>
                  <a:spcPts val="3000"/>
                </a:lnSpc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European</a:t>
              </a:r>
              <a:endParaRPr lang="en-US" sz="1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" name="Rectangle 4"/>
            <p:cNvSpPr>
              <a:spLocks noChangeArrowheads="1"/>
            </p:cNvSpPr>
            <p:nvPr/>
          </p:nvSpPr>
          <p:spPr bwMode="auto">
            <a:xfrm>
              <a:off x="-306388" y="2781697"/>
              <a:ext cx="1970922" cy="563667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lIns="108000" tIns="108000" rIns="108000" bIns="108000">
              <a:noAutofit/>
            </a:bodyPr>
            <a:lstStyle/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-name: String</a:t>
              </a:r>
              <a:endParaRPr lang="en-US" sz="2000" b="1" noProof="1">
                <a:latin typeface="Consolas" panose="020B0609020204030204" pitchFamily="49" charset="0"/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6551612" y="1642523"/>
            <a:ext cx="3886200" cy="1844940"/>
            <a:chOff x="5226904" y="1479121"/>
            <a:chExt cx="3886200" cy="1844940"/>
          </a:xfrm>
        </p:grpSpPr>
        <p:sp>
          <p:nvSpPr>
            <p:cNvPr id="38" name="Rectangle 3"/>
            <p:cNvSpPr>
              <a:spLocks noChangeArrowheads="1"/>
            </p:cNvSpPr>
            <p:nvPr/>
          </p:nvSpPr>
          <p:spPr bwMode="auto">
            <a:xfrm>
              <a:off x="5226904" y="1479121"/>
              <a:ext cx="3886200" cy="945033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lIns="108000" tIns="108000" rIns="108000" bIns="108000">
              <a:noAutofit/>
            </a:bodyPr>
            <a:lstStyle/>
            <a:p>
              <a:pPr algn="ctr" eaLnBrk="0" hangingPunct="0">
                <a:lnSpc>
                  <a:spcPts val="3000"/>
                </a:lnSpc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&lt;&lt;interface&gt;&gt;</a:t>
              </a:r>
            </a:p>
            <a:p>
              <a:pPr algn="ctr" eaLnBrk="0" hangingPunct="0">
                <a:lnSpc>
                  <a:spcPts val="3000"/>
                </a:lnSpc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&lt;&lt;Person&gt;&gt;</a:t>
              </a:r>
              <a:endParaRPr lang="en-US" sz="1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" name="Rectangle 4"/>
            <p:cNvSpPr>
              <a:spLocks noChangeArrowheads="1"/>
            </p:cNvSpPr>
            <p:nvPr/>
          </p:nvSpPr>
          <p:spPr bwMode="auto">
            <a:xfrm>
              <a:off x="5226904" y="2411176"/>
              <a:ext cx="3886200" cy="912885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lIns="108000" tIns="108000" rIns="108000" bIns="108000">
              <a:noAutofit/>
            </a:bodyPr>
            <a:lstStyle/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i="1" noProof="1">
                  <a:latin typeface="Consolas" panose="020B0609020204030204" pitchFamily="49" charset="0"/>
                </a:rPr>
                <a:t>+getName(): String</a:t>
              </a:r>
            </a:p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sayHi()</a:t>
              </a:r>
              <a:endParaRPr lang="en-US" sz="2000" b="1" noProof="1">
                <a:latin typeface="Consolas" panose="020B0609020204030204" pitchFamily="49" charset="0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4421579" y="4188933"/>
            <a:ext cx="3433520" cy="2198539"/>
            <a:chOff x="4421579" y="4188933"/>
            <a:chExt cx="3433520" cy="2198539"/>
          </a:xfrm>
        </p:grpSpPr>
        <p:grpSp>
          <p:nvGrpSpPr>
            <p:cNvPr id="2" name="Group 1"/>
            <p:cNvGrpSpPr/>
            <p:nvPr/>
          </p:nvGrpSpPr>
          <p:grpSpPr>
            <a:xfrm>
              <a:off x="4426097" y="4188933"/>
              <a:ext cx="3429002" cy="1634872"/>
              <a:chOff x="4676268" y="4188933"/>
              <a:chExt cx="3429002" cy="1634872"/>
            </a:xfrm>
          </p:grpSpPr>
          <p:sp>
            <p:nvSpPr>
              <p:cNvPr id="17" name="Rectangle 3"/>
              <p:cNvSpPr>
                <a:spLocks noChangeArrowheads="1"/>
              </p:cNvSpPr>
              <p:nvPr/>
            </p:nvSpPr>
            <p:spPr bwMode="auto">
              <a:xfrm>
                <a:off x="4676268" y="4188933"/>
                <a:ext cx="3429001" cy="1066800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  <a:alpha val="15000"/>
                </a:schemeClr>
              </a:solidFill>
              <a:ln w="25400">
                <a:solidFill>
                  <a:schemeClr val="accent5">
                    <a:lumMod val="20000"/>
                    <a:lumOff val="80000"/>
                  </a:schemeClr>
                </a:solidFill>
              </a:ln>
            </p:spPr>
            <p:txBody>
              <a:bodyPr wrap="square" lIns="108000" tIns="108000" rIns="108000" bIns="108000">
                <a:noAutofit/>
              </a:bodyPr>
              <a:lstStyle/>
              <a:p>
                <a:pPr algn="ctr" eaLnBrk="0" hangingPunct="0">
                  <a:lnSpc>
                    <a:spcPts val="3000"/>
                  </a:lnSpc>
                  <a:spcBef>
                    <a:spcPts val="0"/>
                  </a:spcBef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</a:pPr>
                <a:r>
                  <a:rPr lang="en-US" sz="2800" b="1" noProof="1">
                    <a:latin typeface="Consolas" panose="020B0609020204030204" pitchFamily="49" charset="0"/>
                  </a:rPr>
                  <a:t>&lt;&lt;Person&gt;&gt;</a:t>
                </a:r>
              </a:p>
              <a:p>
                <a:pPr algn="ctr" eaLnBrk="0" hangingPunct="0">
                  <a:lnSpc>
                    <a:spcPts val="3000"/>
                  </a:lnSpc>
                  <a:spcBef>
                    <a:spcPts val="0"/>
                  </a:spcBef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</a:pPr>
                <a:r>
                  <a:rPr lang="en-US" sz="2800" b="1" noProof="1">
                    <a:latin typeface="Consolas" panose="020B0609020204030204" pitchFamily="49" charset="0"/>
                  </a:rPr>
                  <a:t>Bulgarian</a:t>
                </a:r>
              </a:p>
            </p:txBody>
          </p:sp>
          <p:sp>
            <p:nvSpPr>
              <p:cNvPr id="22" name="Rectangle 4"/>
              <p:cNvSpPr>
                <a:spLocks noChangeArrowheads="1"/>
              </p:cNvSpPr>
              <p:nvPr/>
            </p:nvSpPr>
            <p:spPr bwMode="auto">
              <a:xfrm>
                <a:off x="4676269" y="5260138"/>
                <a:ext cx="3429001" cy="563667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  <a:alpha val="15000"/>
                </a:schemeClr>
              </a:solidFill>
              <a:ln w="25400">
                <a:solidFill>
                  <a:schemeClr val="accent5">
                    <a:lumMod val="20000"/>
                    <a:lumOff val="80000"/>
                  </a:schemeClr>
                </a:solidFill>
              </a:ln>
            </p:spPr>
            <p:txBody>
              <a:bodyPr wrap="square" lIns="108000" tIns="108000" rIns="108000" bIns="108000">
                <a:noAutofit/>
              </a:bodyPr>
              <a:lstStyle/>
              <a:p>
                <a:pPr eaLnBrk="0" hangingPunct="0">
                  <a:lnSpc>
                    <a:spcPts val="3000"/>
                  </a:lnSpc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</a:pPr>
                <a:r>
                  <a:rPr lang="en-US" sz="2800" b="1" noProof="1">
                    <a:latin typeface="Consolas" panose="020B0609020204030204" pitchFamily="49" charset="0"/>
                  </a:rPr>
                  <a:t>-name: String</a:t>
                </a:r>
                <a:endParaRPr lang="en-US" sz="2000" b="1" noProof="1"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24" name="Rectangle 4"/>
            <p:cNvSpPr>
              <a:spLocks noChangeArrowheads="1"/>
            </p:cNvSpPr>
            <p:nvPr/>
          </p:nvSpPr>
          <p:spPr bwMode="auto">
            <a:xfrm>
              <a:off x="4421579" y="5823805"/>
              <a:ext cx="3433520" cy="563667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lIns="108000" tIns="108000" rIns="108000" bIns="108000">
              <a:noAutofit/>
            </a:bodyPr>
            <a:lstStyle/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+sayHi(): String</a:t>
              </a:r>
              <a:endParaRPr lang="en-US" sz="2000" b="1" noProof="1">
                <a:latin typeface="Consolas" panose="020B0609020204030204" pitchFamily="49" charset="0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8275384" y="4188933"/>
            <a:ext cx="3433520" cy="2198539"/>
            <a:chOff x="8275384" y="4188933"/>
            <a:chExt cx="3433520" cy="2198539"/>
          </a:xfrm>
        </p:grpSpPr>
        <p:grpSp>
          <p:nvGrpSpPr>
            <p:cNvPr id="4" name="Group 3"/>
            <p:cNvGrpSpPr/>
            <p:nvPr/>
          </p:nvGrpSpPr>
          <p:grpSpPr>
            <a:xfrm>
              <a:off x="8277762" y="4188933"/>
              <a:ext cx="3429002" cy="1634872"/>
              <a:chOff x="8361956" y="4188933"/>
              <a:chExt cx="3429002" cy="1634872"/>
            </a:xfrm>
          </p:grpSpPr>
          <p:sp>
            <p:nvSpPr>
              <p:cNvPr id="19" name="Rectangle 3"/>
              <p:cNvSpPr>
                <a:spLocks noChangeArrowheads="1"/>
              </p:cNvSpPr>
              <p:nvPr/>
            </p:nvSpPr>
            <p:spPr bwMode="auto">
              <a:xfrm>
                <a:off x="8361957" y="4188933"/>
                <a:ext cx="3429001" cy="1066800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  <a:alpha val="15000"/>
                </a:schemeClr>
              </a:solidFill>
              <a:ln w="25400">
                <a:solidFill>
                  <a:schemeClr val="accent5">
                    <a:lumMod val="20000"/>
                    <a:lumOff val="80000"/>
                  </a:schemeClr>
                </a:solidFill>
              </a:ln>
            </p:spPr>
            <p:txBody>
              <a:bodyPr wrap="square" lIns="108000" tIns="108000" rIns="108000" bIns="108000">
                <a:noAutofit/>
              </a:bodyPr>
              <a:lstStyle/>
              <a:p>
                <a:pPr algn="ctr" eaLnBrk="0" hangingPunct="0">
                  <a:lnSpc>
                    <a:spcPts val="3000"/>
                  </a:lnSpc>
                  <a:spcBef>
                    <a:spcPts val="0"/>
                  </a:spcBef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</a:pPr>
                <a:r>
                  <a:rPr lang="en-US" sz="2800" b="1" noProof="1">
                    <a:latin typeface="Consolas" panose="020B0609020204030204" pitchFamily="49" charset="0"/>
                  </a:rPr>
                  <a:t>&lt;&lt;Person&gt;&gt;</a:t>
                </a:r>
              </a:p>
              <a:p>
                <a:pPr algn="ctr" eaLnBrk="0" hangingPunct="0">
                  <a:lnSpc>
                    <a:spcPts val="3000"/>
                  </a:lnSpc>
                  <a:spcBef>
                    <a:spcPts val="0"/>
                  </a:spcBef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</a:pPr>
                <a:r>
                  <a:rPr lang="en-US" sz="2800" b="1" noProof="1">
                    <a:latin typeface="Consolas" panose="020B0609020204030204" pitchFamily="49" charset="0"/>
                  </a:rPr>
                  <a:t>Chinese</a:t>
                </a:r>
              </a:p>
            </p:txBody>
          </p:sp>
          <p:sp>
            <p:nvSpPr>
              <p:cNvPr id="23" name="Rectangle 4"/>
              <p:cNvSpPr>
                <a:spLocks noChangeArrowheads="1"/>
              </p:cNvSpPr>
              <p:nvPr/>
            </p:nvSpPr>
            <p:spPr bwMode="auto">
              <a:xfrm>
                <a:off x="8361956" y="5255733"/>
                <a:ext cx="3429001" cy="568072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  <a:alpha val="15000"/>
                </a:schemeClr>
              </a:solidFill>
              <a:ln w="25400">
                <a:solidFill>
                  <a:schemeClr val="accent5">
                    <a:lumMod val="20000"/>
                    <a:lumOff val="80000"/>
                  </a:schemeClr>
                </a:solidFill>
              </a:ln>
            </p:spPr>
            <p:txBody>
              <a:bodyPr wrap="square" lIns="108000" tIns="108000" rIns="108000" bIns="108000">
                <a:noAutofit/>
              </a:bodyPr>
              <a:lstStyle/>
              <a:p>
                <a:pPr eaLnBrk="0" hangingPunct="0">
                  <a:lnSpc>
                    <a:spcPts val="3000"/>
                  </a:lnSpc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</a:pPr>
                <a:r>
                  <a:rPr lang="en-US" sz="2800" b="1" noProof="1">
                    <a:latin typeface="Consolas" panose="020B0609020204030204" pitchFamily="49" charset="0"/>
                  </a:rPr>
                  <a:t>-name: String</a:t>
                </a:r>
                <a:endParaRPr lang="en-US" sz="2000" b="1" noProof="1"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25" name="Rectangle 4"/>
            <p:cNvSpPr>
              <a:spLocks noChangeArrowheads="1"/>
            </p:cNvSpPr>
            <p:nvPr/>
          </p:nvSpPr>
          <p:spPr bwMode="auto">
            <a:xfrm>
              <a:off x="8275384" y="5823805"/>
              <a:ext cx="3433520" cy="563667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lIns="108000" tIns="108000" rIns="108000" bIns="108000">
              <a:noAutofit/>
            </a:bodyPr>
            <a:lstStyle/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+sayHi(): String</a:t>
              </a:r>
              <a:endParaRPr lang="en-US" sz="2000" b="1" noProof="1"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33972665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793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Say Hello </a:t>
            </a:r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374586" y="1222936"/>
            <a:ext cx="11434826" cy="197746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public interface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Person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{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String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getName();</a:t>
            </a:r>
          </a:p>
          <a:p>
            <a:pPr fontAlgn="base"/>
            <a:endParaRPr lang="en-US" sz="105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default void sayHello() {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System.out.println("Hello")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;} }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374585" y="3429000"/>
            <a:ext cx="11434827" cy="267765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public class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European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implements Person{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private String name;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public European(String name) { this.name = name; }   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@Override</a:t>
            </a:r>
          </a:p>
          <a:p>
            <a:pPr fontAlgn="base"/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public String getName() { return this.name; }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6243935"/>
            <a:ext cx="119952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3"/>
              </a:rPr>
              <a:t>https://judge.softuni.bg/Contests/Compete/Index/498#3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5649190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793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Say Hello</a:t>
            </a:r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474287" y="1085195"/>
            <a:ext cx="11182725" cy="483209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public class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Bulgarian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implements Person {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private String name;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public Bulgarian(String name) {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 this.name = name;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}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@Override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public String getName() { return this.name; }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@Override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public</a:t>
            </a:r>
            <a:r>
              <a:rPr lang="en-US" sz="1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void</a:t>
            </a:r>
            <a:r>
              <a:rPr lang="en-US" sz="11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sayHello()</a:t>
            </a:r>
            <a:r>
              <a:rPr lang="en-US" sz="1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{System.out.println("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Здравей");}</a:t>
            </a:r>
          </a:p>
          <a:p>
            <a:pPr fontAlgn="base"/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}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//TODO: Make same for Chinese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6243935"/>
            <a:ext cx="119952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3"/>
              </a:rPr>
              <a:t>https://judge.softuni.bg/Contests/Compete/Index/498#3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1418994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186154" y="1012065"/>
            <a:ext cx="5561011" cy="62484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Abstract Class</a:t>
            </a:r>
          </a:p>
          <a:p>
            <a:r>
              <a:rPr lang="en-US" sz="3200" dirty="0"/>
              <a:t>Abstract class 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doesn't support multiple inheritance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.</a:t>
            </a:r>
          </a:p>
          <a:p>
            <a:r>
              <a:rPr lang="en-US" sz="3200" dirty="0"/>
              <a:t>Abstract class can 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have abstract and non-abstract</a:t>
            </a:r>
            <a:r>
              <a:rPr lang="en-US" sz="3200" dirty="0"/>
              <a:t> methods.</a:t>
            </a:r>
          </a:p>
          <a:p>
            <a:r>
              <a:rPr lang="en-US" sz="3200" dirty="0"/>
              <a:t>Abstract class 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can have final, non-final, static and non-static</a:t>
            </a:r>
            <a:r>
              <a:rPr lang="en-US" sz="3200" b="1" dirty="0"/>
              <a:t> variables</a:t>
            </a:r>
            <a:r>
              <a:rPr lang="en-US" sz="3200" dirty="0"/>
              <a:t>.</a:t>
            </a:r>
            <a:endParaRPr lang="en-US" sz="32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79360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Interface vs Abstract Class</a:t>
            </a:r>
          </a:p>
        </p:txBody>
      </p:sp>
      <p:sp>
        <p:nvSpPr>
          <p:cNvPr id="6" name="Content Placeholder 10"/>
          <p:cNvSpPr txBox="1">
            <a:spLocks/>
          </p:cNvSpPr>
          <p:nvPr/>
        </p:nvSpPr>
        <p:spPr>
          <a:xfrm>
            <a:off x="5865812" y="990601"/>
            <a:ext cx="6129422" cy="6248399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dirty="0"/>
              <a:t>Interface</a:t>
            </a:r>
          </a:p>
          <a:p>
            <a:r>
              <a:rPr lang="en-US" dirty="0"/>
              <a:t>Interface supports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multiple inheritance.</a:t>
            </a:r>
            <a:endParaRPr lang="en-US" dirty="0"/>
          </a:p>
          <a:p>
            <a:r>
              <a:rPr lang="en-US" dirty="0"/>
              <a:t>Interface can have 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only abstract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 methods. </a:t>
            </a:r>
            <a:br>
              <a:rPr lang="en-US" dirty="0"/>
            </a:br>
            <a:r>
              <a:rPr lang="en-US" dirty="0"/>
              <a:t>Since Java 8, it can have 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default and static methods</a:t>
            </a:r>
            <a:r>
              <a:rPr lang="en-US" dirty="0"/>
              <a:t> also.</a:t>
            </a:r>
          </a:p>
          <a:p>
            <a:r>
              <a:rPr lang="en-US" dirty="0"/>
              <a:t>Interface has 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only static and final variables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1165820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Refactor code from last problem</a:t>
            </a:r>
          </a:p>
          <a:p>
            <a:r>
              <a:rPr lang="en-US" dirty="0"/>
              <a:t>Add </a:t>
            </a:r>
            <a:r>
              <a:rPr lang="en-US" dirty="0" err="1"/>
              <a:t>BasePerson</a:t>
            </a:r>
            <a:r>
              <a:rPr lang="en-US" dirty="0"/>
              <a:t> abstract class</a:t>
            </a:r>
          </a:p>
          <a:p>
            <a:pPr lvl="1"/>
            <a:r>
              <a:rPr lang="en-US" dirty="0"/>
              <a:t>Move in it all code duplication from European, Bulgarian, Chinese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Base Person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4149724" y="3936298"/>
            <a:ext cx="3886200" cy="1752600"/>
            <a:chOff x="4149724" y="3581401"/>
            <a:chExt cx="3886200" cy="1752600"/>
          </a:xfrm>
        </p:grpSpPr>
        <p:sp>
          <p:nvSpPr>
            <p:cNvPr id="6" name="Rectangle 3"/>
            <p:cNvSpPr>
              <a:spLocks noChangeArrowheads="1"/>
            </p:cNvSpPr>
            <p:nvPr/>
          </p:nvSpPr>
          <p:spPr bwMode="auto">
            <a:xfrm>
              <a:off x="4149724" y="3581401"/>
              <a:ext cx="3886200" cy="5334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lIns="108000" tIns="108000" rIns="108000" bIns="108000">
              <a:noAutofit/>
            </a:bodyPr>
            <a:lstStyle/>
            <a:p>
              <a:pPr algn="ctr" eaLnBrk="0" hangingPunct="0">
                <a:lnSpc>
                  <a:spcPts val="3000"/>
                </a:lnSpc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i="1" noProof="1">
                  <a:latin typeface="Consolas" panose="020B0609020204030204" pitchFamily="49" charset="0"/>
                </a:rPr>
                <a:t>BasePerson</a:t>
              </a:r>
              <a:endParaRPr lang="en-US" sz="1800" i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" name="Rectangle 4"/>
            <p:cNvSpPr>
              <a:spLocks noChangeArrowheads="1"/>
            </p:cNvSpPr>
            <p:nvPr/>
          </p:nvSpPr>
          <p:spPr bwMode="auto">
            <a:xfrm>
              <a:off x="4149724" y="4724401"/>
              <a:ext cx="3886200" cy="6096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lIns="108000" tIns="108000" rIns="108000" bIns="108000">
              <a:noAutofit/>
            </a:bodyPr>
            <a:lstStyle/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noProof="1">
                  <a:latin typeface="Consolas" panose="020B0609020204030204" pitchFamily="49" charset="0"/>
                </a:rPr>
                <a:t>-setName(): void</a:t>
              </a:r>
              <a:endParaRPr lang="en-US" sz="2000" noProof="1">
                <a:latin typeface="Consolas" panose="020B0609020204030204" pitchFamily="49" charset="0"/>
              </a:endParaRPr>
            </a:p>
          </p:txBody>
        </p:sp>
        <p:sp>
          <p:nvSpPr>
            <p:cNvPr id="8" name="Rectangle 4"/>
            <p:cNvSpPr>
              <a:spLocks noChangeArrowheads="1"/>
            </p:cNvSpPr>
            <p:nvPr/>
          </p:nvSpPr>
          <p:spPr bwMode="auto">
            <a:xfrm>
              <a:off x="4149724" y="4114801"/>
              <a:ext cx="3886200" cy="6096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lIns="108000" tIns="108000" rIns="108000" bIns="108000">
              <a:noAutofit/>
            </a:bodyPr>
            <a:lstStyle/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i="1" noProof="1">
                  <a:latin typeface="Consolas" panose="020B0609020204030204" pitchFamily="49" charset="0"/>
                </a:rPr>
                <a:t>-name: String</a:t>
              </a:r>
              <a:endParaRPr lang="en-US" sz="2000" b="1" noProof="1"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860889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793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Say Hello</a:t>
            </a:r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474287" y="990600"/>
            <a:ext cx="11182725" cy="526297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public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abstract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class BasePerson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implements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Person{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private String name;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protected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BasePerson(String name) {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 this.setName(name);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}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private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void setName(String name) {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 this.name = name;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}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@Override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public String getName() {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 return this.name;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} 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6243935"/>
            <a:ext cx="119952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3"/>
              </a:rPr>
              <a:t>https://judge.softuni.bg/Contests/Compete/Index/498#3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0501389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2084" y="5011645"/>
            <a:ext cx="9806728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GB" dirty="0"/>
              <a:t>Interfaces and Abstract Class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012084" y="5831062"/>
            <a:ext cx="9806728" cy="719034"/>
          </a:xfrm>
        </p:spPr>
        <p:txBody>
          <a:bodyPr/>
          <a:lstStyle/>
          <a:p>
            <a:r>
              <a:rPr lang="en-US" dirty="0"/>
              <a:t>Live Exercises in Class (Lab)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5412" y="777409"/>
            <a:ext cx="3524026" cy="363756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3412" y="1219200"/>
            <a:ext cx="32004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2131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2" y="1151121"/>
            <a:ext cx="11804821" cy="5570355"/>
          </a:xfrm>
        </p:spPr>
        <p:txBody>
          <a:bodyPr>
            <a:noAutofit/>
          </a:bodyPr>
          <a:lstStyle/>
          <a:p>
            <a:pPr marL="444500" indent="-444500">
              <a:lnSpc>
                <a:spcPct val="100000"/>
              </a:lnSpc>
              <a:buFontTx/>
              <a:buAutoNum type="arabicPeriod"/>
            </a:pPr>
            <a:r>
              <a:rPr lang="en-US" sz="3600" dirty="0"/>
              <a:t>Abstraction</a:t>
            </a:r>
          </a:p>
          <a:p>
            <a:pPr marL="444500" indent="-444500">
              <a:lnSpc>
                <a:spcPct val="100000"/>
              </a:lnSpc>
              <a:buFontTx/>
              <a:buAutoNum type="arabicPeriod"/>
            </a:pPr>
            <a:r>
              <a:rPr lang="en-US" sz="3600" dirty="0"/>
              <a:t>Interface</a:t>
            </a:r>
          </a:p>
          <a:p>
            <a:pPr marL="444500" indent="-444500">
              <a:lnSpc>
                <a:spcPct val="100000"/>
              </a:lnSpc>
              <a:buFontTx/>
              <a:buAutoNum type="arabicPeriod"/>
            </a:pPr>
            <a:r>
              <a:rPr lang="en-US" sz="3600" dirty="0"/>
              <a:t>Inheritance</a:t>
            </a:r>
          </a:p>
          <a:p>
            <a:pPr marL="444500" indent="-444500">
              <a:lnSpc>
                <a:spcPct val="100000"/>
              </a:lnSpc>
              <a:buFontTx/>
              <a:buAutoNum type="arabicPeriod"/>
            </a:pPr>
            <a:r>
              <a:rPr lang="en-US" sz="3600" dirty="0"/>
              <a:t>Polymorphism</a:t>
            </a:r>
          </a:p>
          <a:p>
            <a:pPr marL="444500" indent="-444500">
              <a:lnSpc>
                <a:spcPct val="100000"/>
              </a:lnSpc>
              <a:buFontTx/>
              <a:buAutoNum type="arabicPeriod"/>
            </a:pPr>
            <a:r>
              <a:rPr lang="en-US" sz="3600" dirty="0"/>
              <a:t>Override / Overload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pic>
        <p:nvPicPr>
          <p:cNvPr id="7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4096" y="1154338"/>
            <a:ext cx="5100516" cy="3783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2412" y="4114800"/>
            <a:ext cx="3848100" cy="2158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29548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Java OOP Principles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https://softuni.bg/courses/databases-advanced-hibernate</a:t>
            </a:r>
            <a:endParaRPr lang="en-US" dirty="0"/>
          </a:p>
        </p:txBody>
      </p:sp>
      <p:pic>
        <p:nvPicPr>
          <p:cNvPr id="13" name="Picture 12">
            <a:hlinkClick r:id="rId4"/>
          </p:cNvPr>
          <p:cNvPicPr>
            <a:picLocks noChangeAspect="1"/>
          </p:cNvPicPr>
          <p:nvPr/>
        </p:nvPicPr>
        <p:blipFill rotWithShape="1">
          <a:blip r:embed="rId5"/>
          <a:srcRect l="-16203" r="-16203"/>
          <a:stretch/>
        </p:blipFill>
        <p:spPr>
          <a:xfrm>
            <a:off x="303212" y="1246226"/>
            <a:ext cx="2763622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4" name="Picture 13">
            <a:hlinkClick r:id="rId6"/>
          </p:cNvPr>
          <p:cNvPicPr>
            <a:picLocks noChangeAspect="1"/>
          </p:cNvPicPr>
          <p:nvPr/>
        </p:nvPicPr>
        <p:blipFill rotWithShape="1">
          <a:blip r:embed="rId7"/>
          <a:srcRect l="-5908" r="-5908"/>
          <a:stretch/>
        </p:blipFill>
        <p:spPr>
          <a:xfrm>
            <a:off x="3787285" y="1254944"/>
            <a:ext cx="2763621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6" name="Picture 15">
            <a:hlinkClick r:id="rId8"/>
          </p:cNvPr>
          <p:cNvPicPr>
            <a:picLocks noChangeAspect="1"/>
          </p:cNvPicPr>
          <p:nvPr/>
        </p:nvPicPr>
        <p:blipFill rotWithShape="1">
          <a:blip r:embed="rId9"/>
          <a:srcRect l="-25003" r="-25003"/>
          <a:stretch/>
        </p:blipFill>
        <p:spPr>
          <a:xfrm>
            <a:off x="7271357" y="4002018"/>
            <a:ext cx="4614255" cy="949046"/>
          </a:xfrm>
          <a:prstGeom prst="roundRect">
            <a:avLst>
              <a:gd name="adj" fmla="val 2953"/>
            </a:avLst>
          </a:prstGeom>
          <a:solidFill>
            <a:schemeClr val="tx1"/>
          </a:solidFill>
        </p:spPr>
      </p:pic>
      <p:pic>
        <p:nvPicPr>
          <p:cNvPr id="17" name="Picture 16">
            <a:hlinkClick r:id="rId10"/>
          </p:cNvPr>
          <p:cNvPicPr>
            <a:picLocks noChangeAspect="1"/>
          </p:cNvPicPr>
          <p:nvPr/>
        </p:nvPicPr>
        <p:blipFill rotWithShape="1">
          <a:blip r:embed="rId11"/>
          <a:srcRect l="-705" r="-705"/>
          <a:stretch/>
        </p:blipFill>
        <p:spPr>
          <a:xfrm>
            <a:off x="7271357" y="5375554"/>
            <a:ext cx="4614255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8" name="Picture 17">
            <a:hlinkClick r:id="rId12"/>
          </p:cNvPr>
          <p:cNvPicPr>
            <a:picLocks noChangeAspect="1"/>
          </p:cNvPicPr>
          <p:nvPr/>
        </p:nvPicPr>
        <p:blipFill rotWithShape="1">
          <a:blip r:embed="rId13"/>
          <a:srcRect t="-66530" b="-59505"/>
          <a:stretch/>
        </p:blipFill>
        <p:spPr>
          <a:xfrm>
            <a:off x="7271357" y="2619763"/>
            <a:ext cx="4614255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0" name="Picture 19">
            <a:hlinkClick r:id="rId14"/>
          </p:cNvPr>
          <p:cNvPicPr>
            <a:picLocks noChangeAspect="1"/>
          </p:cNvPicPr>
          <p:nvPr/>
        </p:nvPicPr>
        <p:blipFill rotWithShape="1">
          <a:blip r:embed="rId15"/>
          <a:srcRect l="-14709" r="-14709"/>
          <a:stretch/>
        </p:blipFill>
        <p:spPr>
          <a:xfrm>
            <a:off x="303212" y="5375554"/>
            <a:ext cx="2763622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1" name="Picture 20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787284" y="5375554"/>
            <a:ext cx="2763622" cy="94904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 rotWithShape="1">
          <a:blip r:embed="rId19"/>
          <a:srcRect l="-9951" r="-9951"/>
          <a:stretch/>
        </p:blipFill>
        <p:spPr>
          <a:xfrm>
            <a:off x="7271357" y="1246226"/>
            <a:ext cx="4614254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36778551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625176" y="5275400"/>
            <a:ext cx="8938472" cy="820600"/>
          </a:xfrm>
        </p:spPr>
        <p:txBody>
          <a:bodyPr/>
          <a:lstStyle/>
          <a:p>
            <a:r>
              <a:rPr lang="en-US" noProof="1">
                <a:cs typeface="Consolas" panose="020B0609020204030204" pitchFamily="49" charset="0"/>
              </a:rPr>
              <a:t>Abstraction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2625" y="1143000"/>
            <a:ext cx="5743575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23557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40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88815" y="4724400"/>
            <a:ext cx="11804822" cy="1997079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2400" dirty="0"/>
              <a:t>Attribution: this work may contain portions from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5"/>
              </a:rPr>
              <a:t>Databases</a:t>
            </a:r>
            <a:r>
              <a:rPr lang="en-US" sz="2000" dirty="0"/>
              <a:t>" course by </a:t>
            </a:r>
            <a:r>
              <a:rPr lang="en-US" sz="2000" noProof="1"/>
              <a:t>Telerik Academy</a:t>
            </a:r>
            <a:r>
              <a:rPr lang="en-US" sz="2000" dirty="0"/>
              <a:t> under </a:t>
            </a:r>
            <a:r>
              <a:rPr lang="en-US" sz="2000" dirty="0">
                <a:hlinkClick r:id="rId6"/>
              </a:rPr>
              <a:t>CC-BY-NC-SA</a:t>
            </a:r>
            <a:r>
              <a:rPr lang="en-US" sz="2000" dirty="0"/>
              <a:t> license</a:t>
            </a:r>
          </a:p>
        </p:txBody>
      </p:sp>
    </p:spTree>
    <p:extLst>
      <p:ext uri="{BB962C8B-B14F-4D97-AF65-F5344CB8AC3E}">
        <p14:creationId xmlns:p14="http://schemas.microsoft.com/office/powerpoint/2010/main" val="99384698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Foundation – </a:t>
            </a:r>
            <a:r>
              <a:rPr lang="en-US" sz="3200" noProof="1">
                <a:hlinkClick r:id="rId3"/>
              </a:rPr>
              <a:t>softuni.org</a:t>
            </a:r>
            <a:endParaRPr lang="en-US" sz="32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>
                <a:hlinkClick r:id="rId6"/>
              </a:rPr>
              <a:t>forum.softuni.bg</a:t>
            </a:r>
            <a:endParaRPr lang="en-US" noProof="1"/>
          </a:p>
        </p:txBody>
      </p:sp>
      <p:pic>
        <p:nvPicPr>
          <p:cNvPr id="9" name="Picture 8" descr="http://softuni.bg" title="Software University">
            <a:hlinkClick r:id="rId4" tooltip="Software University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6400" y="1594686"/>
            <a:ext cx="1701050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descr="http://softuni.org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descr="http://www.facebook.com/SoftwareUniversity" title="Software University @ Facebook">
            <a:hlinkClick r:id="rId9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512062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6" tooltip="Software University Discussion Forum"/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4876800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4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62304" y="3093954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7515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From the Latin</a:t>
            </a:r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What is Abstraction?</a:t>
            </a:r>
            <a:endParaRPr lang="en-US" dirty="0"/>
          </a:p>
        </p:txBody>
      </p:sp>
      <p:sp>
        <p:nvSpPr>
          <p:cNvPr id="5" name="Rectangle: Rounded Corners 4"/>
          <p:cNvSpPr>
            <a:spLocks noChangeArrowheads="1"/>
          </p:cNvSpPr>
          <p:nvPr/>
        </p:nvSpPr>
        <p:spPr bwMode="auto">
          <a:xfrm>
            <a:off x="2056592" y="1905000"/>
            <a:ext cx="3124200" cy="1063048"/>
          </a:xfrm>
          <a:prstGeom prst="roundRect">
            <a:avLst/>
          </a:prstGeom>
          <a:solidFill>
            <a:schemeClr val="accent5">
              <a:lumMod val="40000"/>
              <a:lumOff val="60000"/>
              <a:alpha val="14902"/>
            </a:schemeClr>
          </a:solidFill>
          <a:ln w="38100" algn="ctr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GB" sz="4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Abs</a:t>
            </a:r>
          </a:p>
          <a:p>
            <a:pPr algn="ctr">
              <a:defRPr/>
            </a:pPr>
            <a:r>
              <a:rPr lang="en-GB" sz="3200" i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(away from)</a:t>
            </a:r>
          </a:p>
        </p:txBody>
      </p:sp>
      <p:sp>
        <p:nvSpPr>
          <p:cNvPr id="6" name="Rectangle: Rounded Corners 4"/>
          <p:cNvSpPr>
            <a:spLocks noChangeArrowheads="1"/>
          </p:cNvSpPr>
          <p:nvPr/>
        </p:nvSpPr>
        <p:spPr bwMode="auto">
          <a:xfrm>
            <a:off x="7024325" y="1905000"/>
            <a:ext cx="3124200" cy="1063048"/>
          </a:xfrm>
          <a:prstGeom prst="roundRect">
            <a:avLst/>
          </a:prstGeom>
          <a:solidFill>
            <a:schemeClr val="accent5">
              <a:lumMod val="40000"/>
              <a:lumOff val="60000"/>
              <a:alpha val="14902"/>
            </a:schemeClr>
          </a:solidFill>
          <a:ln w="38100" algn="ctr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GB" sz="4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Trahere</a:t>
            </a:r>
          </a:p>
          <a:p>
            <a:pPr algn="ctr">
              <a:defRPr/>
            </a:pPr>
            <a:r>
              <a:rPr lang="en-GB" sz="3200" i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(to draw)</a:t>
            </a:r>
          </a:p>
        </p:txBody>
      </p:sp>
      <p:sp>
        <p:nvSpPr>
          <p:cNvPr id="10" name="Rectangle: Rounded Corners 4"/>
          <p:cNvSpPr>
            <a:spLocks noChangeArrowheads="1"/>
          </p:cNvSpPr>
          <p:nvPr/>
        </p:nvSpPr>
        <p:spPr bwMode="auto">
          <a:xfrm>
            <a:off x="4532312" y="3233738"/>
            <a:ext cx="3124200" cy="1033462"/>
          </a:xfrm>
          <a:prstGeom prst="roundRect">
            <a:avLst/>
          </a:prstGeom>
          <a:solidFill>
            <a:schemeClr val="accent5">
              <a:lumMod val="40000"/>
              <a:lumOff val="60000"/>
              <a:alpha val="14902"/>
            </a:schemeClr>
          </a:solidFill>
          <a:ln w="38100" algn="ctr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GB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Abstraction</a:t>
            </a:r>
          </a:p>
        </p:txBody>
      </p:sp>
      <p:cxnSp>
        <p:nvCxnSpPr>
          <p:cNvPr id="16" name="Straight Connector 15"/>
          <p:cNvCxnSpPr>
            <a:stCxn id="5" idx="3"/>
            <a:endCxn id="6" idx="1"/>
          </p:cNvCxnSpPr>
          <p:nvPr/>
        </p:nvCxnSpPr>
        <p:spPr>
          <a:xfrm>
            <a:off x="5180792" y="2436524"/>
            <a:ext cx="1843533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cxnSpLocks/>
            <a:endCxn id="10" idx="0"/>
          </p:cNvCxnSpPr>
          <p:nvPr/>
        </p:nvCxnSpPr>
        <p:spPr>
          <a:xfrm flipH="1">
            <a:off x="6094412" y="2512724"/>
            <a:ext cx="8146" cy="721014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>
            <a:spLocks noChangeArrowheads="1"/>
          </p:cNvSpPr>
          <p:nvPr/>
        </p:nvSpPr>
        <p:spPr bwMode="auto">
          <a:xfrm>
            <a:off x="1950996" y="4560917"/>
            <a:ext cx="8286833" cy="156966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base"/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Process of taking away or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removing characteristics from something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in order to reduce it to a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set of essential characteristics.</a:t>
            </a:r>
            <a:endParaRPr lang="en-US" sz="32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5991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79462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Abstraction</a:t>
            </a:r>
            <a:r>
              <a:rPr lang="en-US" dirty="0"/>
              <a:t> means ignoring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irrelevant</a:t>
            </a:r>
            <a:r>
              <a:rPr lang="en-US" dirty="0"/>
              <a:t> features, properties, or functions and emphasizing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relevant ones ...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>
              <a:spcBef>
                <a:spcPts val="2400"/>
              </a:spcBef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... relevant to the project </a:t>
            </a:r>
            <a:r>
              <a:rPr lang="en-US" dirty="0"/>
              <a:t>we develop</a:t>
            </a:r>
          </a:p>
          <a:p>
            <a:r>
              <a:rPr lang="en-US" dirty="0"/>
              <a:t>Abstraction helps managing complexity</a:t>
            </a:r>
            <a:endParaRPr lang="bg-BG" dirty="0"/>
          </a:p>
        </p:txBody>
      </p:sp>
      <p:sp>
        <p:nvSpPr>
          <p:cNvPr id="794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Abstraction in OOP</a:t>
            </a:r>
            <a:endParaRPr lang="bg-BG" dirty="0"/>
          </a:p>
        </p:txBody>
      </p:sp>
      <p:sp>
        <p:nvSpPr>
          <p:cNvPr id="7" name="Thought Bubble: Cloud 6"/>
          <p:cNvSpPr/>
          <p:nvPr/>
        </p:nvSpPr>
        <p:spPr>
          <a:xfrm>
            <a:off x="3351212" y="3275076"/>
            <a:ext cx="7162800" cy="1068324"/>
          </a:xfrm>
          <a:prstGeom prst="cloudCallout">
            <a:avLst>
              <a:gd name="adj1" fmla="val -60621"/>
              <a:gd name="adj2" fmla="val -96568"/>
            </a:avLst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bg1"/>
                </a:solidFill>
              </a:rPr>
              <a:t>"Relevant" to what?</a:t>
            </a:r>
            <a:endParaRPr lang="bg-BG" sz="4000" b="1" dirty="0">
              <a:solidFill>
                <a:schemeClr val="bg1"/>
              </a:solidFill>
            </a:endParaRPr>
          </a:p>
        </p:txBody>
      </p:sp>
      <p:pic>
        <p:nvPicPr>
          <p:cNvPr id="9" name="Graphic 8" descr="Ma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70012" y="2590800"/>
            <a:ext cx="1981200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16284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46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46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79462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Abstraction</a:t>
            </a:r>
            <a:r>
              <a:rPr lang="en-US" dirty="0"/>
              <a:t> lets you focus on what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object does </a:t>
            </a:r>
            <a:r>
              <a:rPr lang="en-US" dirty="0"/>
              <a:t>instead of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how it does it.</a:t>
            </a:r>
            <a:endParaRPr lang="bg-BG" dirty="0">
              <a:solidFill>
                <a:schemeClr val="tx2">
                  <a:lumMod val="75000"/>
                </a:schemeClr>
              </a:solidFill>
            </a:endParaRPr>
          </a:p>
          <a:p>
            <a:endParaRPr lang="bg-BG" dirty="0"/>
          </a:p>
        </p:txBody>
      </p:sp>
      <p:sp>
        <p:nvSpPr>
          <p:cNvPr id="794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Abstraction Example</a:t>
            </a:r>
            <a:endParaRPr lang="bg-BG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5753" y="2590800"/>
            <a:ext cx="7094141" cy="3528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519891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dirty="0"/>
              <a:t>There are two ways to achieve abstraction in Java</a:t>
            </a:r>
          </a:p>
          <a:p>
            <a:pPr lvl="1"/>
            <a:r>
              <a:rPr lang="en-US" dirty="0"/>
              <a:t>Interfaces (100% abstraction)</a:t>
            </a:r>
          </a:p>
          <a:p>
            <a:pPr lvl="1"/>
            <a:r>
              <a:rPr lang="en-US" dirty="0"/>
              <a:t>Abstract class (0% - 100% abstraction)</a:t>
            </a:r>
            <a:endParaRPr lang="bg-BG" dirty="0"/>
          </a:p>
        </p:txBody>
      </p:sp>
      <p:sp>
        <p:nvSpPr>
          <p:cNvPr id="793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do we achieve abstraction?</a:t>
            </a:r>
            <a:endParaRPr lang="en-US" dirty="0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509709" y="3644205"/>
            <a:ext cx="11034600" cy="138499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interface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Animal {}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abstract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class Mammal {}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class Person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extends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Mammal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implements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Animal {}</a:t>
            </a:r>
          </a:p>
        </p:txBody>
      </p:sp>
    </p:spTree>
    <p:extLst>
      <p:ext uri="{BB962C8B-B14F-4D97-AF65-F5344CB8AC3E}">
        <p14:creationId xmlns:p14="http://schemas.microsoft.com/office/powerpoint/2010/main" val="331230015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188815" y="1668645"/>
            <a:ext cx="5753197" cy="5570355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Abstraction</a:t>
            </a:r>
          </a:p>
          <a:p>
            <a:r>
              <a:rPr lang="en-US" dirty="0"/>
              <a:t>Achieve with interfaces and </a:t>
            </a:r>
            <a:br>
              <a:rPr lang="en-US" dirty="0"/>
            </a:br>
            <a:r>
              <a:rPr lang="en-US" dirty="0"/>
              <a:t>abstract classes </a:t>
            </a:r>
          </a:p>
          <a:p>
            <a:r>
              <a:rPr lang="en-US" dirty="0"/>
              <a:t>Abstraction is a process of hiding the implementation details and showing only functionality to the user.</a:t>
            </a:r>
            <a:endParaRPr lang="bg-BG" dirty="0"/>
          </a:p>
        </p:txBody>
      </p:sp>
      <p:sp>
        <p:nvSpPr>
          <p:cNvPr id="793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Abstraction vs Encapsulation</a:t>
            </a:r>
          </a:p>
        </p:txBody>
      </p:sp>
      <p:sp>
        <p:nvSpPr>
          <p:cNvPr id="6" name="Content Placeholder 10"/>
          <p:cNvSpPr txBox="1">
            <a:spLocks/>
          </p:cNvSpPr>
          <p:nvPr/>
        </p:nvSpPr>
        <p:spPr>
          <a:xfrm>
            <a:off x="6170612" y="1668645"/>
            <a:ext cx="5824622" cy="5570355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dirty="0"/>
              <a:t>Encapsulation</a:t>
            </a:r>
          </a:p>
          <a:p>
            <a:r>
              <a:rPr lang="en-US" dirty="0"/>
              <a:t>Achieve with access modifiers (private, public…)</a:t>
            </a:r>
          </a:p>
          <a:p>
            <a:r>
              <a:rPr lang="en-US" dirty="0"/>
              <a:t>Encapsulation is used for hide the code and data in a single unit to protect the data from the outside the world 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74277758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0</TotalTime>
  <Words>3453</Words>
  <Application>Microsoft Office PowerPoint</Application>
  <PresentationFormat>Custom</PresentationFormat>
  <Paragraphs>660</Paragraphs>
  <Slides>41</Slides>
  <Notes>40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7" baseType="lpstr">
      <vt:lpstr>Arial</vt:lpstr>
      <vt:lpstr>Calibri</vt:lpstr>
      <vt:lpstr>Consolas</vt:lpstr>
      <vt:lpstr>Wingdings</vt:lpstr>
      <vt:lpstr>Wingdings 2</vt:lpstr>
      <vt:lpstr>SoftUni 16x9</vt:lpstr>
      <vt:lpstr>Java OOP Principles</vt:lpstr>
      <vt:lpstr>Table of Contents </vt:lpstr>
      <vt:lpstr>Questions</vt:lpstr>
      <vt:lpstr>Abstraction</vt:lpstr>
      <vt:lpstr>What is Abstraction?</vt:lpstr>
      <vt:lpstr>Abstraction in OOP</vt:lpstr>
      <vt:lpstr>Abstraction Example</vt:lpstr>
      <vt:lpstr>How do we achieve abstraction?</vt:lpstr>
      <vt:lpstr>Abstraction vs Encapsulation</vt:lpstr>
      <vt:lpstr>Abstraction vs Encapsulation (2)</vt:lpstr>
      <vt:lpstr>Interface</vt:lpstr>
      <vt:lpstr>Interface</vt:lpstr>
      <vt:lpstr>implements vs extends</vt:lpstr>
      <vt:lpstr>Interface Example</vt:lpstr>
      <vt:lpstr>Problem: Shapes Drawing </vt:lpstr>
      <vt:lpstr>Solution: Shapes Drawing</vt:lpstr>
      <vt:lpstr>Solution: Shapes Drawing - Rectangle Draw</vt:lpstr>
      <vt:lpstr>Solution: Shapes Drawing - Circle Draw </vt:lpstr>
      <vt:lpstr>Problem: Car Shop</vt:lpstr>
      <vt:lpstr>Solution: Car Shop</vt:lpstr>
      <vt:lpstr>Solution: Car Shop</vt:lpstr>
      <vt:lpstr>Interfaces</vt:lpstr>
      <vt:lpstr>Extend Interface</vt:lpstr>
      <vt:lpstr>Extend Interface (2)</vt:lpstr>
      <vt:lpstr>Problem: Car Shop</vt:lpstr>
      <vt:lpstr>Solution: Car Shop</vt:lpstr>
      <vt:lpstr>Solution: Car Shop</vt:lpstr>
      <vt:lpstr>Default Method</vt:lpstr>
      <vt:lpstr>Default Method (2)</vt:lpstr>
      <vt:lpstr>Static Method</vt:lpstr>
      <vt:lpstr>Problem: Say Hi! </vt:lpstr>
      <vt:lpstr>Solution: Say Hello </vt:lpstr>
      <vt:lpstr>Solution: Say Hello</vt:lpstr>
      <vt:lpstr>Interface vs Abstract Class</vt:lpstr>
      <vt:lpstr>Problem: Base Person</vt:lpstr>
      <vt:lpstr>Solution: Say Hello</vt:lpstr>
      <vt:lpstr>Interfaces and Abstract Class</vt:lpstr>
      <vt:lpstr>Summary</vt:lpstr>
      <vt:lpstr>Java OOP Principles</vt:lpstr>
      <vt:lpstr>License</vt:lpstr>
      <vt:lpstr>Free Trainings @ Software University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Interfaces and Abstraction in OOP</dc:title>
  <dc:subject>C# Basics Course</dc:subject>
  <dc:creator/>
  <cp:keywords>Fundamental, Inheritance, Abstraction, OOP, programming, course, SoftUni, Software University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2018-03-09T08:30:21Z</dcterms:modified>
  <cp:category>programming, software engineering, Java, OOP Advanced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